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9" r:id="rId8"/>
    <p:sldId id="270" r:id="rId9"/>
    <p:sldId id="262" r:id="rId10"/>
    <p:sldId id="263" r:id="rId11"/>
    <p:sldId id="264" r:id="rId12"/>
    <p:sldId id="266" r:id="rId13"/>
    <p:sldId id="267" r:id="rId14"/>
    <p:sldId id="268" r:id="rId15"/>
  </p:sldIdLst>
  <p:sldSz cx="18288000" cy="10287000"/>
  <p:notesSz cx="6858000" cy="9144000"/>
  <p:embeddedFontLst>
    <p:embeddedFont>
      <p:font typeface="Aileron" panose="020B0604020202020204" charset="0"/>
      <p:regular r:id="rId17"/>
    </p:embeddedFont>
    <p:embeddedFont>
      <p:font typeface="Aileron Bold" panose="020B0604020202020204" charset="0"/>
      <p:regular r:id="rId18"/>
    </p:embeddedFont>
    <p:embeddedFont>
      <p:font typeface="Archivo Black" panose="020B0604020202020204" charset="0"/>
      <p:regular r:id="rId19"/>
    </p:embeddedFont>
    <p:embeddedFont>
      <p:font typeface="Blacker Sans Text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5CA5E7-6071-406A-B76D-9981F0CC4CDD}">
          <p14:sldIdLst>
            <p14:sldId id="256"/>
            <p14:sldId id="257"/>
            <p14:sldId id="258"/>
            <p14:sldId id="259"/>
            <p14:sldId id="260"/>
            <p14:sldId id="261"/>
            <p14:sldId id="269"/>
            <p14:sldId id="270"/>
            <p14:sldId id="262"/>
            <p14:sldId id="263"/>
            <p14:sldId id="264"/>
            <p14:sldId id="266"/>
            <p14:sldId id="267"/>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1307" autoAdjust="0"/>
  </p:normalViewPr>
  <p:slideViewPr>
    <p:cSldViewPr>
      <p:cViewPr varScale="1">
        <p:scale>
          <a:sx n="45" d="100"/>
          <a:sy n="45" d="100"/>
        </p:scale>
        <p:origin x="1258" y="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93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53CCD-B23C-46BD-9463-C765AE977957}" type="datetimeFigureOut">
              <a:rPr lang="en-IN" smtClean="0"/>
              <a:t>03-02-2026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C71B1-B43A-4ED8-8B21-7E6BDF4786FC}" type="slidenum">
              <a:rPr lang="en-IN" smtClean="0"/>
              <a:t>‹#›</a:t>
            </a:fld>
            <a:endParaRPr lang="en-IN"/>
          </a:p>
        </p:txBody>
      </p:sp>
    </p:spTree>
    <p:extLst>
      <p:ext uri="{BB962C8B-B14F-4D97-AF65-F5344CB8AC3E}">
        <p14:creationId xmlns:p14="http://schemas.microsoft.com/office/powerpoint/2010/main" val="242616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4C71B1-B43A-4ED8-8B21-7E6BDF4786FC}" type="slidenum">
              <a:rPr lang="en-IN" smtClean="0"/>
              <a:t>1</a:t>
            </a:fld>
            <a:endParaRPr lang="en-IN"/>
          </a:p>
        </p:txBody>
      </p:sp>
    </p:spTree>
    <p:extLst>
      <p:ext uri="{BB962C8B-B14F-4D97-AF65-F5344CB8AC3E}">
        <p14:creationId xmlns:p14="http://schemas.microsoft.com/office/powerpoint/2010/main" val="3984413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4C71B1-B43A-4ED8-8B21-7E6BDF4786FC}" type="slidenum">
              <a:rPr lang="en-IN" smtClean="0"/>
              <a:t>4</a:t>
            </a:fld>
            <a:endParaRPr lang="en-IN"/>
          </a:p>
        </p:txBody>
      </p:sp>
    </p:spTree>
    <p:extLst>
      <p:ext uri="{BB962C8B-B14F-4D97-AF65-F5344CB8AC3E}">
        <p14:creationId xmlns:p14="http://schemas.microsoft.com/office/powerpoint/2010/main" val="947708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4C71B1-B43A-4ED8-8B21-7E6BDF4786FC}" type="slidenum">
              <a:rPr lang="en-IN" smtClean="0"/>
              <a:t>6</a:t>
            </a:fld>
            <a:endParaRPr lang="en-IN"/>
          </a:p>
        </p:txBody>
      </p:sp>
    </p:spTree>
    <p:extLst>
      <p:ext uri="{BB962C8B-B14F-4D97-AF65-F5344CB8AC3E}">
        <p14:creationId xmlns:p14="http://schemas.microsoft.com/office/powerpoint/2010/main" val="402170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4C71B1-B43A-4ED8-8B21-7E6BDF4786FC}" type="slidenum">
              <a:rPr lang="en-IN" smtClean="0"/>
              <a:t>9</a:t>
            </a:fld>
            <a:endParaRPr lang="en-IN"/>
          </a:p>
        </p:txBody>
      </p:sp>
    </p:spTree>
    <p:extLst>
      <p:ext uri="{BB962C8B-B14F-4D97-AF65-F5344CB8AC3E}">
        <p14:creationId xmlns:p14="http://schemas.microsoft.com/office/powerpoint/2010/main" val="836827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4C71B1-B43A-4ED8-8B21-7E6BDF4786FC}" type="slidenum">
              <a:rPr lang="en-IN" smtClean="0"/>
              <a:t>14</a:t>
            </a:fld>
            <a:endParaRPr lang="en-IN"/>
          </a:p>
        </p:txBody>
      </p:sp>
    </p:spTree>
    <p:extLst>
      <p:ext uri="{BB962C8B-B14F-4D97-AF65-F5344CB8AC3E}">
        <p14:creationId xmlns:p14="http://schemas.microsoft.com/office/powerpoint/2010/main" val="2988689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jpeg"/><Relationship Id="rId12" Type="http://schemas.openxmlformats.org/officeDocument/2006/relationships/image" Target="../media/image41.jpeg"/><Relationship Id="rId2" Type="http://schemas.openxmlformats.org/officeDocument/2006/relationships/image" Target="../media/image31.png"/><Relationship Id="rId16"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6.jpeg"/><Relationship Id="rId7" Type="http://schemas.openxmlformats.org/officeDocument/2006/relationships/image" Target="../media/image5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10" Type="http://schemas.openxmlformats.org/officeDocument/2006/relationships/image" Target="../media/image52.svg"/><Relationship Id="rId4" Type="http://schemas.openxmlformats.org/officeDocument/2006/relationships/image" Target="../media/image47.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sv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0174" y="0"/>
            <a:ext cx="7225652" cy="10287000"/>
            <a:chOff x="0" y="0"/>
            <a:chExt cx="9634203" cy="13716000"/>
          </a:xfrm>
        </p:grpSpPr>
        <p:pic>
          <p:nvPicPr>
            <p:cNvPr id="3" name="Picture 3"/>
            <p:cNvPicPr>
              <a:picLocks noChangeAspect="1"/>
            </p:cNvPicPr>
            <p:nvPr/>
          </p:nvPicPr>
          <p:blipFill>
            <a:blip r:embed="rId3"/>
            <a:srcRect l="26579" r="26579"/>
            <a:stretch>
              <a:fillRect/>
            </a:stretch>
          </p:blipFill>
          <p:spPr>
            <a:xfrm>
              <a:off x="0" y="0"/>
              <a:ext cx="9634203" cy="13716000"/>
            </a:xfrm>
            <a:prstGeom prst="rect">
              <a:avLst/>
            </a:prstGeom>
          </p:spPr>
        </p:pic>
      </p:grpSp>
      <p:grpSp>
        <p:nvGrpSpPr>
          <p:cNvPr id="4" name="Group 4"/>
          <p:cNvGrpSpPr/>
          <p:nvPr/>
        </p:nvGrpSpPr>
        <p:grpSpPr>
          <a:xfrm>
            <a:off x="0" y="-111841"/>
            <a:ext cx="1290174" cy="10529321"/>
            <a:chOff x="0" y="0"/>
            <a:chExt cx="121020" cy="987664"/>
          </a:xfrm>
        </p:grpSpPr>
        <p:sp>
          <p:nvSpPr>
            <p:cNvPr id="5" name="Freeform 5"/>
            <p:cNvSpPr/>
            <p:nvPr/>
          </p:nvSpPr>
          <p:spPr>
            <a:xfrm>
              <a:off x="0" y="0"/>
              <a:ext cx="121020" cy="987664"/>
            </a:xfrm>
            <a:custGeom>
              <a:avLst/>
              <a:gdLst/>
              <a:ahLst/>
              <a:cxnLst/>
              <a:rect l="l" t="t" r="r" b="b"/>
              <a:pathLst>
                <a:path w="121020" h="987664">
                  <a:moveTo>
                    <a:pt x="0" y="0"/>
                  </a:moveTo>
                  <a:lnTo>
                    <a:pt x="121020" y="0"/>
                  </a:lnTo>
                  <a:lnTo>
                    <a:pt x="121020" y="987664"/>
                  </a:lnTo>
                  <a:lnTo>
                    <a:pt x="0" y="987664"/>
                  </a:lnTo>
                  <a:close/>
                </a:path>
              </a:pathLst>
            </a:custGeom>
            <a:solidFill>
              <a:srgbClr val="FFCE08"/>
            </a:solidFill>
          </p:spPr>
        </p:sp>
        <p:sp>
          <p:nvSpPr>
            <p:cNvPr id="6" name="TextBox 6"/>
            <p:cNvSpPr txBox="1"/>
            <p:nvPr/>
          </p:nvSpPr>
          <p:spPr>
            <a:xfrm>
              <a:off x="0" y="-38100"/>
              <a:ext cx="121020" cy="102576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9660677" y="7638235"/>
            <a:ext cx="7556816" cy="1005660"/>
          </a:xfrm>
          <a:prstGeom prst="rect">
            <a:avLst/>
          </a:prstGeom>
        </p:spPr>
        <p:txBody>
          <a:bodyPr lIns="0" tIns="0" rIns="0" bIns="0" rtlCol="0" anchor="t">
            <a:spAutoFit/>
          </a:bodyPr>
          <a:lstStyle/>
          <a:p>
            <a:pPr algn="r">
              <a:lnSpc>
                <a:spcPts val="4059"/>
              </a:lnSpc>
            </a:pPr>
            <a:r>
              <a:rPr lang="en-US" sz="2899" dirty="0">
                <a:solidFill>
                  <a:srgbClr val="000000"/>
                </a:solidFill>
                <a:latin typeface="Aileron Bold"/>
                <a:ea typeface="Aileron Bold"/>
                <a:cs typeface="Aileron Bold"/>
                <a:sym typeface="Aileron Bold"/>
              </a:rPr>
              <a:t>Manufacturers of fully automated F.F.S ,</a:t>
            </a:r>
          </a:p>
          <a:p>
            <a:pPr>
              <a:lnSpc>
                <a:spcPts val="4059"/>
              </a:lnSpc>
            </a:pPr>
            <a:r>
              <a:rPr lang="en-US" sz="2899" dirty="0">
                <a:solidFill>
                  <a:srgbClr val="000000"/>
                </a:solidFill>
                <a:latin typeface="Aileron Bold"/>
                <a:ea typeface="Aileron Bold"/>
                <a:cs typeface="Aileron Bold"/>
                <a:sym typeface="Aileron Bold"/>
              </a:rPr>
              <a:t>                       B.F.S Machine &amp; </a:t>
            </a:r>
            <a:r>
              <a:rPr lang="en-US" sz="2899" dirty="0" err="1">
                <a:solidFill>
                  <a:srgbClr val="000000"/>
                </a:solidFill>
                <a:latin typeface="Aileron Bold"/>
                <a:ea typeface="Aileron Bold"/>
                <a:cs typeface="Aileron Bold"/>
                <a:sym typeface="Aileron Bold"/>
              </a:rPr>
              <a:t>moulds</a:t>
            </a:r>
            <a:r>
              <a:rPr lang="en-US" sz="2899" dirty="0">
                <a:solidFill>
                  <a:srgbClr val="000000"/>
                </a:solidFill>
                <a:latin typeface="Aileron Bold"/>
                <a:ea typeface="Aileron Bold"/>
                <a:cs typeface="Aileron Bold"/>
                <a:sym typeface="Aileron Bold"/>
              </a:rPr>
              <a:t> .</a:t>
            </a:r>
          </a:p>
        </p:txBody>
      </p:sp>
      <p:sp>
        <p:nvSpPr>
          <p:cNvPr id="16" name="TextBox 16"/>
          <p:cNvSpPr txBox="1"/>
          <p:nvPr/>
        </p:nvSpPr>
        <p:spPr>
          <a:xfrm>
            <a:off x="4377050" y="172218"/>
            <a:ext cx="7525226" cy="1078233"/>
          </a:xfrm>
          <a:prstGeom prst="rect">
            <a:avLst/>
          </a:prstGeom>
        </p:spPr>
        <p:txBody>
          <a:bodyPr lIns="0" tIns="0" rIns="0" bIns="0" rtlCol="0" anchor="t">
            <a:spAutoFit/>
          </a:bodyPr>
          <a:lstStyle/>
          <a:p>
            <a:pPr algn="ctr">
              <a:lnSpc>
                <a:spcPts val="8819"/>
              </a:lnSpc>
              <a:spcBef>
                <a:spcPct val="0"/>
              </a:spcBef>
            </a:pPr>
            <a:r>
              <a:rPr lang="en-US" sz="6299" dirty="0">
                <a:solidFill>
                  <a:srgbClr val="EEB51D"/>
                </a:solidFill>
                <a:latin typeface="Aileron Bold"/>
                <a:ea typeface="Aileron Bold"/>
                <a:cs typeface="Aileron Bold"/>
                <a:sym typeface="Aileron Bold"/>
              </a:rPr>
              <a:t>COMPANY</a:t>
            </a:r>
            <a:r>
              <a:rPr lang="en-US" sz="6299" dirty="0">
                <a:solidFill>
                  <a:srgbClr val="000000"/>
                </a:solidFill>
                <a:latin typeface="Aileron Bold"/>
                <a:ea typeface="Aileron Bold"/>
                <a:cs typeface="Aileron Bold"/>
                <a:sym typeface="Aileron Bold"/>
              </a:rPr>
              <a:t> </a:t>
            </a:r>
            <a:r>
              <a:rPr lang="en-US" sz="6299" dirty="0">
                <a:solidFill>
                  <a:srgbClr val="33A1C5"/>
                </a:solidFill>
                <a:latin typeface="Aileron Bold"/>
                <a:ea typeface="Aileron Bold"/>
                <a:cs typeface="Aileron Bold"/>
                <a:sym typeface="Aileron Bold"/>
              </a:rPr>
              <a:t>PROFILE</a:t>
            </a:r>
          </a:p>
        </p:txBody>
      </p:sp>
      <p:pic>
        <p:nvPicPr>
          <p:cNvPr id="18" name="Picture 17">
            <a:extLst>
              <a:ext uri="{FF2B5EF4-FFF2-40B4-BE49-F238E27FC236}">
                <a16:creationId xmlns:a16="http://schemas.microsoft.com/office/drawing/2014/main" id="{A9D9D19F-97E4-3F5F-37C5-C500411006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2400300"/>
            <a:ext cx="9564643" cy="37063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 advTm="300">
        <p159:morph option="byObject"/>
      </p:transition>
    </mc:Choice>
    <mc:Fallback xmlns="">
      <p:transition advTm="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childTnLst>
                          </p:cTn>
                        </p:par>
                        <p:par>
                          <p:cTn id="13" fill="hold">
                            <p:stCondLst>
                              <p:cond delay="500"/>
                            </p:stCondLst>
                            <p:childTnLst>
                              <p:par>
                                <p:cTn id="14" presetID="6"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ircle(in)">
                                      <p:cBhvr>
                                        <p:cTn id="1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256613" y="4236248"/>
            <a:ext cx="10287000" cy="1814505"/>
            <a:chOff x="0" y="0"/>
            <a:chExt cx="2709333" cy="477894"/>
          </a:xfrm>
        </p:grpSpPr>
        <p:sp>
          <p:nvSpPr>
            <p:cNvPr id="3" name="Freeform 3"/>
            <p:cNvSpPr/>
            <p:nvPr/>
          </p:nvSpPr>
          <p:spPr>
            <a:xfrm>
              <a:off x="0" y="0"/>
              <a:ext cx="2709333" cy="477894"/>
            </a:xfrm>
            <a:custGeom>
              <a:avLst/>
              <a:gdLst/>
              <a:ahLst/>
              <a:cxnLst/>
              <a:rect l="l" t="t" r="r" b="b"/>
              <a:pathLst>
                <a:path w="2709333" h="477894">
                  <a:moveTo>
                    <a:pt x="0" y="0"/>
                  </a:moveTo>
                  <a:lnTo>
                    <a:pt x="2709333" y="0"/>
                  </a:lnTo>
                  <a:lnTo>
                    <a:pt x="2709333" y="477894"/>
                  </a:lnTo>
                  <a:lnTo>
                    <a:pt x="0" y="477894"/>
                  </a:lnTo>
                  <a:close/>
                </a:path>
              </a:pathLst>
            </a:custGeom>
            <a:solidFill>
              <a:srgbClr val="FFCE08"/>
            </a:solidFill>
          </p:spPr>
        </p:sp>
        <p:sp>
          <p:nvSpPr>
            <p:cNvPr id="4" name="TextBox 4"/>
            <p:cNvSpPr txBox="1"/>
            <p:nvPr/>
          </p:nvSpPr>
          <p:spPr>
            <a:xfrm>
              <a:off x="0" y="-38100"/>
              <a:ext cx="2709333" cy="51599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86887" y="2084398"/>
            <a:ext cx="7157489" cy="6118204"/>
            <a:chOff x="0" y="0"/>
            <a:chExt cx="9543319" cy="8157605"/>
          </a:xfrm>
        </p:grpSpPr>
        <p:pic>
          <p:nvPicPr>
            <p:cNvPr id="6" name="Picture 6"/>
            <p:cNvPicPr>
              <a:picLocks noChangeAspect="1"/>
            </p:cNvPicPr>
            <p:nvPr/>
          </p:nvPicPr>
          <p:blipFill>
            <a:blip r:embed="rId2"/>
            <a:srcRect l="22288" r="22288"/>
            <a:stretch>
              <a:fillRect/>
            </a:stretch>
          </p:blipFill>
          <p:spPr>
            <a:xfrm>
              <a:off x="0" y="0"/>
              <a:ext cx="9543319" cy="8157605"/>
            </a:xfrm>
            <a:prstGeom prst="rect">
              <a:avLst/>
            </a:prstGeom>
          </p:spPr>
        </p:pic>
      </p:grpSp>
      <p:grpSp>
        <p:nvGrpSpPr>
          <p:cNvPr id="7" name="Group 7"/>
          <p:cNvGrpSpPr/>
          <p:nvPr/>
        </p:nvGrpSpPr>
        <p:grpSpPr>
          <a:xfrm rot="-5400000">
            <a:off x="5526176" y="4886225"/>
            <a:ext cx="6118204" cy="514550"/>
            <a:chOff x="0" y="0"/>
            <a:chExt cx="1611379" cy="135519"/>
          </a:xfrm>
        </p:grpSpPr>
        <p:sp>
          <p:nvSpPr>
            <p:cNvPr id="8" name="Freeform 8"/>
            <p:cNvSpPr/>
            <p:nvPr/>
          </p:nvSpPr>
          <p:spPr>
            <a:xfrm>
              <a:off x="0" y="0"/>
              <a:ext cx="1611379" cy="135519"/>
            </a:xfrm>
            <a:custGeom>
              <a:avLst/>
              <a:gdLst/>
              <a:ahLst/>
              <a:cxnLst/>
              <a:rect l="l" t="t" r="r" b="b"/>
              <a:pathLst>
                <a:path w="1611379" h="135519">
                  <a:moveTo>
                    <a:pt x="0" y="0"/>
                  </a:moveTo>
                  <a:lnTo>
                    <a:pt x="1611379" y="0"/>
                  </a:lnTo>
                  <a:lnTo>
                    <a:pt x="1611379" y="135519"/>
                  </a:lnTo>
                  <a:lnTo>
                    <a:pt x="0" y="135519"/>
                  </a:lnTo>
                  <a:close/>
                </a:path>
              </a:pathLst>
            </a:custGeom>
            <a:solidFill>
              <a:srgbClr val="FFCE08"/>
            </a:solidFill>
          </p:spPr>
        </p:sp>
        <p:sp>
          <p:nvSpPr>
            <p:cNvPr id="9" name="TextBox 9"/>
            <p:cNvSpPr txBox="1"/>
            <p:nvPr/>
          </p:nvSpPr>
          <p:spPr>
            <a:xfrm>
              <a:off x="0" y="-38100"/>
              <a:ext cx="1611379" cy="17361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8187374" y="3262022"/>
            <a:ext cx="4798096" cy="494029"/>
          </a:xfrm>
          <a:prstGeom prst="rect">
            <a:avLst/>
          </a:prstGeom>
        </p:spPr>
        <p:txBody>
          <a:bodyPr lIns="0" tIns="0" rIns="0" bIns="0" rtlCol="0" anchor="t">
            <a:spAutoFit/>
          </a:bodyPr>
          <a:lstStyle/>
          <a:p>
            <a:pPr algn="r">
              <a:lnSpc>
                <a:spcPts val="3699"/>
              </a:lnSpc>
            </a:pPr>
            <a:r>
              <a:rPr lang="en-US" sz="3699" dirty="0">
                <a:solidFill>
                  <a:srgbClr val="000000"/>
                </a:solidFill>
                <a:latin typeface="Archivo Black"/>
                <a:ea typeface="Archivo Black"/>
                <a:cs typeface="Archivo Black"/>
                <a:sym typeface="Archivo Black"/>
              </a:rPr>
              <a:t>STRATEGY 01</a:t>
            </a:r>
          </a:p>
        </p:txBody>
      </p:sp>
      <p:sp>
        <p:nvSpPr>
          <p:cNvPr id="12" name="TextBox 12"/>
          <p:cNvSpPr txBox="1"/>
          <p:nvPr/>
        </p:nvSpPr>
        <p:spPr>
          <a:xfrm>
            <a:off x="9144000" y="3713985"/>
            <a:ext cx="8951907" cy="2389505"/>
          </a:xfrm>
          <a:prstGeom prst="rect">
            <a:avLst/>
          </a:prstGeom>
        </p:spPr>
        <p:txBody>
          <a:bodyPr lIns="0" tIns="0" rIns="0" bIns="0" rtlCol="0" anchor="t">
            <a:spAutoFit/>
          </a:bodyPr>
          <a:lstStyle/>
          <a:p>
            <a:pPr algn="just">
              <a:lnSpc>
                <a:spcPts val="3219"/>
              </a:lnSpc>
            </a:pPr>
            <a:r>
              <a:rPr lang="en-US" sz="2299" dirty="0">
                <a:solidFill>
                  <a:srgbClr val="000000"/>
                </a:solidFill>
                <a:latin typeface="Aileron Bold"/>
                <a:ea typeface="Aileron Bold"/>
                <a:cs typeface="Aileron Bold"/>
                <a:sym typeface="Aileron Bold"/>
              </a:rPr>
              <a:t>Innovation and Quality Focus</a:t>
            </a:r>
            <a:r>
              <a:rPr lang="en-US" sz="2299" dirty="0">
                <a:solidFill>
                  <a:srgbClr val="000000"/>
                </a:solidFill>
                <a:latin typeface="Aileron"/>
                <a:ea typeface="Aileron"/>
                <a:cs typeface="Aileron"/>
                <a:sym typeface="Aileron"/>
              </a:rPr>
              <a:t>: Our strategy emphasizes continuous innovation and superior quality in machine manufacturing. By investing in cutting-edge technology and R&amp;D, we aim to develop advanced, reliable machines that meet evolving market demands. Rigorous quality control processes ensure high performance and durability, fostering customer satisfaction and long-term loyalty.</a:t>
            </a:r>
          </a:p>
        </p:txBody>
      </p:sp>
      <p:grpSp>
        <p:nvGrpSpPr>
          <p:cNvPr id="18" name="Group 17">
            <a:extLst>
              <a:ext uri="{FF2B5EF4-FFF2-40B4-BE49-F238E27FC236}">
                <a16:creationId xmlns:a16="http://schemas.microsoft.com/office/drawing/2014/main" id="{FA09E22F-2A1A-078B-710F-D536DD4223AD}"/>
              </a:ext>
            </a:extLst>
          </p:cNvPr>
          <p:cNvGrpSpPr/>
          <p:nvPr/>
        </p:nvGrpSpPr>
        <p:grpSpPr>
          <a:xfrm>
            <a:off x="11020497" y="1228455"/>
            <a:ext cx="6238803" cy="2393752"/>
            <a:chOff x="11020497" y="1228455"/>
            <a:chExt cx="6238803" cy="2393752"/>
          </a:xfrm>
        </p:grpSpPr>
        <p:sp>
          <p:nvSpPr>
            <p:cNvPr id="10" name="TextBox 10"/>
            <p:cNvSpPr txBox="1"/>
            <p:nvPr/>
          </p:nvSpPr>
          <p:spPr>
            <a:xfrm>
              <a:off x="11020497" y="1228455"/>
              <a:ext cx="6238803" cy="2088952"/>
            </a:xfrm>
            <a:prstGeom prst="rect">
              <a:avLst/>
            </a:prstGeom>
          </p:spPr>
          <p:txBody>
            <a:bodyPr lIns="0" tIns="0" rIns="0" bIns="0" rtlCol="0" anchor="t">
              <a:spAutoFit/>
            </a:bodyPr>
            <a:lstStyle/>
            <a:p>
              <a:pPr algn="r">
                <a:lnSpc>
                  <a:spcPts val="8000"/>
                </a:lnSpc>
              </a:pPr>
              <a:r>
                <a:rPr lang="en-US" sz="8000" dirty="0">
                  <a:solidFill>
                    <a:srgbClr val="000000"/>
                  </a:solidFill>
                  <a:latin typeface="Archivo Black"/>
                  <a:ea typeface="Archivo Black"/>
                  <a:cs typeface="Archivo Black"/>
                  <a:sym typeface="Archivo Black"/>
                </a:rPr>
                <a:t>Business Strategy</a:t>
              </a:r>
            </a:p>
          </p:txBody>
        </p:sp>
        <p:sp>
          <p:nvSpPr>
            <p:cNvPr id="13" name="AutoShape 13"/>
            <p:cNvSpPr/>
            <p:nvPr/>
          </p:nvSpPr>
          <p:spPr>
            <a:xfrm>
              <a:off x="14139898" y="3622207"/>
              <a:ext cx="3119402" cy="0"/>
            </a:xfrm>
            <a:prstGeom prst="line">
              <a:avLst/>
            </a:prstGeom>
            <a:ln w="19050" cap="flat">
              <a:solidFill>
                <a:srgbClr val="000000"/>
              </a:solidFill>
              <a:prstDash val="solid"/>
              <a:headEnd type="none" w="sm" len="sm"/>
              <a:tailEnd type="none" w="sm" len="sm"/>
            </a:ln>
          </p:spPr>
        </p:sp>
      </p:grpSp>
      <p:sp>
        <p:nvSpPr>
          <p:cNvPr id="14" name="AutoShape 14"/>
          <p:cNvSpPr/>
          <p:nvPr/>
        </p:nvSpPr>
        <p:spPr>
          <a:xfrm>
            <a:off x="10282769" y="3746526"/>
            <a:ext cx="1559701" cy="0"/>
          </a:xfrm>
          <a:prstGeom prst="line">
            <a:avLst/>
          </a:prstGeom>
          <a:ln w="19050" cap="flat">
            <a:solidFill>
              <a:srgbClr val="000000"/>
            </a:solidFill>
            <a:prstDash val="solid"/>
            <a:headEnd type="none" w="sm" len="sm"/>
            <a:tailEnd type="none" w="sm" len="sm"/>
          </a:ln>
        </p:spPr>
      </p:sp>
      <p:sp>
        <p:nvSpPr>
          <p:cNvPr id="15" name="TextBox 15"/>
          <p:cNvSpPr txBox="1"/>
          <p:nvPr/>
        </p:nvSpPr>
        <p:spPr>
          <a:xfrm>
            <a:off x="8473124" y="6265415"/>
            <a:ext cx="4798096" cy="493964"/>
          </a:xfrm>
          <a:prstGeom prst="rect">
            <a:avLst/>
          </a:prstGeom>
        </p:spPr>
        <p:txBody>
          <a:bodyPr lIns="0" tIns="0" rIns="0" bIns="0" rtlCol="0" anchor="t">
            <a:spAutoFit/>
          </a:bodyPr>
          <a:lstStyle/>
          <a:p>
            <a:pPr algn="r">
              <a:lnSpc>
                <a:spcPts val="3699"/>
              </a:lnSpc>
            </a:pPr>
            <a:r>
              <a:rPr lang="en-US" sz="3699">
                <a:solidFill>
                  <a:srgbClr val="000000"/>
                </a:solidFill>
                <a:latin typeface="Archivo Black"/>
                <a:ea typeface="Archivo Black"/>
                <a:cs typeface="Archivo Black"/>
                <a:sym typeface="Archivo Black"/>
              </a:rPr>
              <a:t>STRATEGY 02</a:t>
            </a:r>
          </a:p>
        </p:txBody>
      </p:sp>
      <p:sp>
        <p:nvSpPr>
          <p:cNvPr id="16" name="TextBox 16"/>
          <p:cNvSpPr txBox="1"/>
          <p:nvPr/>
        </p:nvSpPr>
        <p:spPr>
          <a:xfrm>
            <a:off x="9159698" y="6854629"/>
            <a:ext cx="8115300" cy="2920365"/>
          </a:xfrm>
          <a:prstGeom prst="rect">
            <a:avLst/>
          </a:prstGeom>
        </p:spPr>
        <p:txBody>
          <a:bodyPr lIns="0" tIns="0" rIns="0" bIns="0" rtlCol="0" anchor="t">
            <a:spAutoFit/>
          </a:bodyPr>
          <a:lstStyle/>
          <a:p>
            <a:pPr algn="just">
              <a:lnSpc>
                <a:spcPts val="3359"/>
              </a:lnSpc>
            </a:pPr>
            <a:r>
              <a:rPr lang="en-US" sz="2399" dirty="0">
                <a:solidFill>
                  <a:srgbClr val="000000"/>
                </a:solidFill>
                <a:latin typeface="Aileron Bold"/>
                <a:ea typeface="Aileron Bold"/>
                <a:cs typeface="Aileron Bold"/>
                <a:sym typeface="Aileron Bold"/>
              </a:rPr>
              <a:t>Market Expansion and Customization:</a:t>
            </a:r>
            <a:r>
              <a:rPr lang="en-US" sz="2399" dirty="0">
                <a:solidFill>
                  <a:srgbClr val="000000"/>
                </a:solidFill>
                <a:latin typeface="Aileron"/>
                <a:ea typeface="Aileron"/>
                <a:cs typeface="Aileron"/>
                <a:sym typeface="Aileron"/>
              </a:rPr>
              <a:t> We plan to broaden our market reach through strategic partnerships and targeted marketing. Additionally, by offering customizable solutions tailored to specific industry needs, we enhance our appeal to diverse clientele. This approach not only drives revenue growth but also establishes us as a flexible and responsive industry leader.</a:t>
            </a:r>
          </a:p>
        </p:txBody>
      </p:sp>
      <p:sp>
        <p:nvSpPr>
          <p:cNvPr id="17" name="AutoShape 17"/>
          <p:cNvSpPr/>
          <p:nvPr/>
        </p:nvSpPr>
        <p:spPr>
          <a:xfrm>
            <a:off x="10282769" y="6768904"/>
            <a:ext cx="1559701" cy="0"/>
          </a:xfrm>
          <a:prstGeom prst="line">
            <a:avLst/>
          </a:prstGeom>
          <a:ln w="19050" cap="flat">
            <a:solidFill>
              <a:srgbClr val="000000"/>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advTm="15000">
        <p159:morph option="byObject"/>
      </p:transition>
    </mc:Choice>
    <mc:Fallback xmlns="">
      <p:transition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6" presetClass="entr" presetSubtype="21"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2" presetClass="entr" presetSubtype="4"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par>
                          <p:cTn id="44" fill="hold">
                            <p:stCondLst>
                              <p:cond delay="4500"/>
                            </p:stCondLst>
                            <p:childTnLst>
                              <p:par>
                                <p:cTn id="45" presetID="22" presetClass="entr" presetSubtype="4"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85032" y="0"/>
            <a:ext cx="943597" cy="10287000"/>
            <a:chOff x="0" y="0"/>
            <a:chExt cx="1378431" cy="15027519"/>
          </a:xfrm>
        </p:grpSpPr>
        <p:sp>
          <p:nvSpPr>
            <p:cNvPr id="3" name="Freeform 3"/>
            <p:cNvSpPr/>
            <p:nvPr/>
          </p:nvSpPr>
          <p:spPr>
            <a:xfrm>
              <a:off x="0" y="0"/>
              <a:ext cx="1378431" cy="15027520"/>
            </a:xfrm>
            <a:custGeom>
              <a:avLst/>
              <a:gdLst/>
              <a:ahLst/>
              <a:cxnLst/>
              <a:rect l="l" t="t" r="r" b="b"/>
              <a:pathLst>
                <a:path w="1378431" h="15027520">
                  <a:moveTo>
                    <a:pt x="0" y="0"/>
                  </a:moveTo>
                  <a:lnTo>
                    <a:pt x="1378431" y="0"/>
                  </a:lnTo>
                  <a:lnTo>
                    <a:pt x="1378431" y="15027520"/>
                  </a:lnTo>
                  <a:lnTo>
                    <a:pt x="0" y="15027520"/>
                  </a:lnTo>
                  <a:close/>
                </a:path>
              </a:pathLst>
            </a:custGeom>
            <a:solidFill>
              <a:srgbClr val="FFCE08"/>
            </a:solidFill>
          </p:spPr>
        </p:sp>
        <p:sp>
          <p:nvSpPr>
            <p:cNvPr id="4" name="TextBox 4"/>
            <p:cNvSpPr txBox="1"/>
            <p:nvPr/>
          </p:nvSpPr>
          <p:spPr>
            <a:xfrm>
              <a:off x="0" y="-38100"/>
              <a:ext cx="1378431" cy="1506561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1310" y="0"/>
            <a:ext cx="7085032" cy="10287000"/>
            <a:chOff x="0" y="0"/>
            <a:chExt cx="9446709" cy="13716000"/>
          </a:xfrm>
        </p:grpSpPr>
        <p:pic>
          <p:nvPicPr>
            <p:cNvPr id="6" name="Picture 6"/>
            <p:cNvPicPr>
              <a:picLocks noChangeAspect="1"/>
            </p:cNvPicPr>
            <p:nvPr/>
          </p:nvPicPr>
          <p:blipFill>
            <a:blip r:embed="rId2"/>
            <a:srcRect l="27056" r="27056"/>
            <a:stretch>
              <a:fillRect/>
            </a:stretch>
          </p:blipFill>
          <p:spPr>
            <a:xfrm>
              <a:off x="0" y="0"/>
              <a:ext cx="9446709" cy="13716000"/>
            </a:xfrm>
            <a:prstGeom prst="rect">
              <a:avLst/>
            </a:prstGeom>
          </p:spPr>
        </p:pic>
      </p:grpSp>
      <p:grpSp>
        <p:nvGrpSpPr>
          <p:cNvPr id="7" name="Group 7"/>
          <p:cNvGrpSpPr/>
          <p:nvPr/>
        </p:nvGrpSpPr>
        <p:grpSpPr>
          <a:xfrm>
            <a:off x="7157702" y="2757903"/>
            <a:ext cx="798256" cy="7982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8184381" y="2956689"/>
            <a:ext cx="7854774" cy="457834"/>
          </a:xfrm>
          <a:prstGeom prst="rect">
            <a:avLst/>
          </a:prstGeom>
        </p:spPr>
        <p:txBody>
          <a:bodyPr lIns="0" tIns="0" rIns="0" bIns="0" rtlCol="0" anchor="t">
            <a:spAutoFit/>
          </a:bodyPr>
          <a:lstStyle/>
          <a:p>
            <a:pPr algn="l">
              <a:lnSpc>
                <a:spcPts val="3399"/>
              </a:lnSpc>
            </a:pPr>
            <a:r>
              <a:rPr lang="en-US" sz="3399" dirty="0">
                <a:solidFill>
                  <a:srgbClr val="000000"/>
                </a:solidFill>
                <a:latin typeface="Archivo Black"/>
                <a:ea typeface="Archivo Black"/>
                <a:cs typeface="Archivo Black"/>
                <a:sym typeface="Archivo Black"/>
              </a:rPr>
              <a:t>DESIGN AND ENGINEERING:</a:t>
            </a:r>
          </a:p>
        </p:txBody>
      </p:sp>
      <p:grpSp>
        <p:nvGrpSpPr>
          <p:cNvPr id="11" name="Group 11"/>
          <p:cNvGrpSpPr/>
          <p:nvPr/>
        </p:nvGrpSpPr>
        <p:grpSpPr>
          <a:xfrm>
            <a:off x="7157702" y="5129157"/>
            <a:ext cx="798256" cy="7982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157702" y="7833333"/>
            <a:ext cx="798256" cy="79825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a:off x="8915400" y="2552700"/>
            <a:ext cx="3119402" cy="0"/>
          </a:xfrm>
          <a:prstGeom prst="line">
            <a:avLst/>
          </a:prstGeom>
          <a:ln w="19050" cap="flat">
            <a:solidFill>
              <a:srgbClr val="000000"/>
            </a:solidFill>
            <a:prstDash val="solid"/>
            <a:headEnd type="none" w="sm" len="sm"/>
            <a:tailEnd type="none" w="sm" len="sm"/>
          </a:ln>
        </p:spPr>
      </p:sp>
      <p:sp>
        <p:nvSpPr>
          <p:cNvPr id="18" name="Freeform 18"/>
          <p:cNvSpPr/>
          <p:nvPr/>
        </p:nvSpPr>
        <p:spPr>
          <a:xfrm>
            <a:off x="13007591" y="4813"/>
            <a:ext cx="5138297" cy="1991090"/>
          </a:xfrm>
          <a:custGeom>
            <a:avLst/>
            <a:gdLst/>
            <a:ahLst/>
            <a:cxnLst/>
            <a:rect l="l" t="t" r="r" b="b"/>
            <a:pathLst>
              <a:path w="5138297" h="1991090">
                <a:moveTo>
                  <a:pt x="0" y="0"/>
                </a:moveTo>
                <a:lnTo>
                  <a:pt x="5138296" y="0"/>
                </a:lnTo>
                <a:lnTo>
                  <a:pt x="5138296" y="1991090"/>
                </a:lnTo>
                <a:lnTo>
                  <a:pt x="0" y="1991090"/>
                </a:lnTo>
                <a:lnTo>
                  <a:pt x="0" y="0"/>
                </a:lnTo>
                <a:close/>
              </a:path>
            </a:pathLst>
          </a:custGeom>
          <a:blipFill>
            <a:blip r:embed="rId3"/>
            <a:stretch>
              <a:fillRect/>
            </a:stretch>
          </a:blipFill>
        </p:spPr>
      </p:sp>
      <p:sp>
        <p:nvSpPr>
          <p:cNvPr id="19" name="TextBox 19"/>
          <p:cNvSpPr txBox="1"/>
          <p:nvPr/>
        </p:nvSpPr>
        <p:spPr>
          <a:xfrm>
            <a:off x="8184381" y="1733550"/>
            <a:ext cx="9074919" cy="1079401"/>
          </a:xfrm>
          <a:prstGeom prst="rect">
            <a:avLst/>
          </a:prstGeom>
        </p:spPr>
        <p:txBody>
          <a:bodyPr lIns="0" tIns="0" rIns="0" bIns="0" rtlCol="0" anchor="t">
            <a:spAutoFit/>
          </a:bodyPr>
          <a:lstStyle/>
          <a:p>
            <a:pPr algn="l">
              <a:lnSpc>
                <a:spcPts val="8000"/>
              </a:lnSpc>
            </a:pPr>
            <a:r>
              <a:rPr lang="en-US" sz="8000" dirty="0">
                <a:solidFill>
                  <a:srgbClr val="000000"/>
                </a:solidFill>
                <a:latin typeface="Archivo Black"/>
                <a:ea typeface="Archivo Black"/>
                <a:cs typeface="Archivo Black"/>
                <a:sym typeface="Archivo Black"/>
              </a:rPr>
              <a:t>The Process</a:t>
            </a:r>
          </a:p>
        </p:txBody>
      </p:sp>
      <p:sp>
        <p:nvSpPr>
          <p:cNvPr id="20" name="TextBox 20"/>
          <p:cNvSpPr txBox="1"/>
          <p:nvPr/>
        </p:nvSpPr>
        <p:spPr>
          <a:xfrm>
            <a:off x="8184381" y="5327943"/>
            <a:ext cx="7508237" cy="457835"/>
          </a:xfrm>
          <a:prstGeom prst="rect">
            <a:avLst/>
          </a:prstGeom>
        </p:spPr>
        <p:txBody>
          <a:bodyPr lIns="0" tIns="0" rIns="0" bIns="0" rtlCol="0" anchor="t">
            <a:spAutoFit/>
          </a:bodyPr>
          <a:lstStyle/>
          <a:p>
            <a:pPr algn="l">
              <a:lnSpc>
                <a:spcPts val="3399"/>
              </a:lnSpc>
            </a:pPr>
            <a:r>
              <a:rPr lang="en-US" sz="3399">
                <a:solidFill>
                  <a:srgbClr val="000000"/>
                </a:solidFill>
                <a:latin typeface="Archivo Black"/>
                <a:ea typeface="Archivo Black"/>
                <a:cs typeface="Archivo Black"/>
                <a:sym typeface="Archivo Black"/>
              </a:rPr>
              <a:t>PRODUCTION AND ASSEMBLY:</a:t>
            </a:r>
          </a:p>
        </p:txBody>
      </p:sp>
      <p:sp>
        <p:nvSpPr>
          <p:cNvPr id="21" name="TextBox 21"/>
          <p:cNvSpPr txBox="1"/>
          <p:nvPr/>
        </p:nvSpPr>
        <p:spPr>
          <a:xfrm>
            <a:off x="8184381" y="8032119"/>
            <a:ext cx="9074919" cy="457834"/>
          </a:xfrm>
          <a:prstGeom prst="rect">
            <a:avLst/>
          </a:prstGeom>
        </p:spPr>
        <p:txBody>
          <a:bodyPr lIns="0" tIns="0" rIns="0" bIns="0" rtlCol="0" anchor="t">
            <a:spAutoFit/>
          </a:bodyPr>
          <a:lstStyle/>
          <a:p>
            <a:pPr algn="l">
              <a:lnSpc>
                <a:spcPts val="3399"/>
              </a:lnSpc>
            </a:pPr>
            <a:r>
              <a:rPr lang="en-US" sz="3399">
                <a:solidFill>
                  <a:srgbClr val="000000"/>
                </a:solidFill>
                <a:latin typeface="Archivo Black"/>
                <a:ea typeface="Archivo Black"/>
                <a:cs typeface="Archivo Black"/>
                <a:sym typeface="Archivo Black"/>
              </a:rPr>
              <a:t>TESTING AND QUALITY ASSURANCE:</a:t>
            </a:r>
          </a:p>
        </p:txBody>
      </p:sp>
      <p:sp>
        <p:nvSpPr>
          <p:cNvPr id="22" name="TextBox 22"/>
          <p:cNvSpPr txBox="1"/>
          <p:nvPr/>
        </p:nvSpPr>
        <p:spPr>
          <a:xfrm>
            <a:off x="7231591" y="2996539"/>
            <a:ext cx="650477" cy="368610"/>
          </a:xfrm>
          <a:prstGeom prst="rect">
            <a:avLst/>
          </a:prstGeom>
        </p:spPr>
        <p:txBody>
          <a:bodyPr lIns="0" tIns="0" rIns="0" bIns="0" rtlCol="0" anchor="t">
            <a:spAutoFit/>
          </a:bodyPr>
          <a:lstStyle/>
          <a:p>
            <a:pPr algn="ctr">
              <a:lnSpc>
                <a:spcPts val="2748"/>
              </a:lnSpc>
            </a:pPr>
            <a:r>
              <a:rPr lang="en-US" sz="2748">
                <a:solidFill>
                  <a:srgbClr val="FFFFFF"/>
                </a:solidFill>
                <a:latin typeface="Archivo Black"/>
                <a:ea typeface="Archivo Black"/>
                <a:cs typeface="Archivo Black"/>
                <a:sym typeface="Archivo Black"/>
              </a:rPr>
              <a:t>1</a:t>
            </a:r>
          </a:p>
        </p:txBody>
      </p:sp>
      <p:sp>
        <p:nvSpPr>
          <p:cNvPr id="23" name="TextBox 23"/>
          <p:cNvSpPr txBox="1"/>
          <p:nvPr/>
        </p:nvSpPr>
        <p:spPr>
          <a:xfrm>
            <a:off x="7231591" y="5367793"/>
            <a:ext cx="650477" cy="368610"/>
          </a:xfrm>
          <a:prstGeom prst="rect">
            <a:avLst/>
          </a:prstGeom>
        </p:spPr>
        <p:txBody>
          <a:bodyPr lIns="0" tIns="0" rIns="0" bIns="0" rtlCol="0" anchor="t">
            <a:spAutoFit/>
          </a:bodyPr>
          <a:lstStyle/>
          <a:p>
            <a:pPr algn="ctr">
              <a:lnSpc>
                <a:spcPts val="2748"/>
              </a:lnSpc>
            </a:pPr>
            <a:r>
              <a:rPr lang="en-US" sz="2748">
                <a:solidFill>
                  <a:srgbClr val="FFFFFF"/>
                </a:solidFill>
                <a:latin typeface="Archivo Black"/>
                <a:ea typeface="Archivo Black"/>
                <a:cs typeface="Archivo Black"/>
                <a:sym typeface="Archivo Black"/>
              </a:rPr>
              <a:t>2</a:t>
            </a:r>
          </a:p>
        </p:txBody>
      </p:sp>
      <p:sp>
        <p:nvSpPr>
          <p:cNvPr id="24" name="TextBox 24"/>
          <p:cNvSpPr txBox="1"/>
          <p:nvPr/>
        </p:nvSpPr>
        <p:spPr>
          <a:xfrm>
            <a:off x="7231591" y="8071968"/>
            <a:ext cx="650477" cy="368610"/>
          </a:xfrm>
          <a:prstGeom prst="rect">
            <a:avLst/>
          </a:prstGeom>
        </p:spPr>
        <p:txBody>
          <a:bodyPr lIns="0" tIns="0" rIns="0" bIns="0" rtlCol="0" anchor="t">
            <a:spAutoFit/>
          </a:bodyPr>
          <a:lstStyle/>
          <a:p>
            <a:pPr algn="ctr">
              <a:lnSpc>
                <a:spcPts val="2748"/>
              </a:lnSpc>
            </a:pPr>
            <a:r>
              <a:rPr lang="en-US" sz="2748">
                <a:solidFill>
                  <a:srgbClr val="FFFFFF"/>
                </a:solidFill>
                <a:latin typeface="Archivo Black"/>
                <a:ea typeface="Archivo Black"/>
                <a:cs typeface="Archivo Black"/>
                <a:sym typeface="Archivo Black"/>
              </a:rPr>
              <a:t>3</a:t>
            </a:r>
          </a:p>
        </p:txBody>
      </p:sp>
      <p:sp>
        <p:nvSpPr>
          <p:cNvPr id="25" name="TextBox 25"/>
          <p:cNvSpPr txBox="1"/>
          <p:nvPr/>
        </p:nvSpPr>
        <p:spPr>
          <a:xfrm>
            <a:off x="8076633" y="3462148"/>
            <a:ext cx="9813076" cy="1656715"/>
          </a:xfrm>
          <a:prstGeom prst="rect">
            <a:avLst/>
          </a:prstGeom>
        </p:spPr>
        <p:txBody>
          <a:bodyPr lIns="0" tIns="0" rIns="0" bIns="0" rtlCol="0" anchor="t">
            <a:spAutoFit/>
          </a:bodyPr>
          <a:lstStyle/>
          <a:p>
            <a:pPr algn="l">
              <a:lnSpc>
                <a:spcPts val="2659"/>
              </a:lnSpc>
              <a:spcBef>
                <a:spcPct val="0"/>
              </a:spcBef>
            </a:pPr>
            <a:r>
              <a:rPr lang="en-US" sz="1899" dirty="0">
                <a:solidFill>
                  <a:srgbClr val="000000"/>
                </a:solidFill>
                <a:latin typeface="Aileron"/>
                <a:ea typeface="Aileron"/>
                <a:cs typeface="Aileron"/>
                <a:sym typeface="Aileron"/>
              </a:rPr>
              <a:t>The machine manufacturing process begins with detailed design and engineering. Engineers and designers collaborate to create precise technical specifications and blueprints, incorporating advanced technology and materials. Prototypes are developed and tested to ensure functionality, safety, and performance standards are met before moving to production.</a:t>
            </a:r>
          </a:p>
        </p:txBody>
      </p:sp>
      <p:sp>
        <p:nvSpPr>
          <p:cNvPr id="26" name="TextBox 26"/>
          <p:cNvSpPr txBox="1"/>
          <p:nvPr/>
        </p:nvSpPr>
        <p:spPr>
          <a:xfrm>
            <a:off x="8089131" y="5966753"/>
            <a:ext cx="9587987" cy="1990090"/>
          </a:xfrm>
          <a:prstGeom prst="rect">
            <a:avLst/>
          </a:prstGeom>
        </p:spPr>
        <p:txBody>
          <a:bodyPr lIns="0" tIns="0" rIns="0" bIns="0" rtlCol="0" anchor="t">
            <a:spAutoFit/>
          </a:bodyPr>
          <a:lstStyle/>
          <a:p>
            <a:pPr algn="l">
              <a:lnSpc>
                <a:spcPts val="2659"/>
              </a:lnSpc>
              <a:spcBef>
                <a:spcPct val="0"/>
              </a:spcBef>
            </a:pPr>
            <a:r>
              <a:rPr lang="en-US" sz="1899" dirty="0">
                <a:solidFill>
                  <a:srgbClr val="000000"/>
                </a:solidFill>
                <a:latin typeface="Aileron"/>
                <a:ea typeface="Aileron"/>
                <a:cs typeface="Aileron"/>
                <a:sym typeface="Aileron"/>
              </a:rPr>
              <a:t> Once the design is finalized, the production phase begins. This involves the fabrication of machine components using advanced machinery and techniques. Parts are manufactured, machined, and treated to exact specifications. Following fabrication, components are meticulously assembled into the final machine, with rigorous quality checks at each stage to ensure alignment with design specifications and operational reliability.</a:t>
            </a:r>
          </a:p>
        </p:txBody>
      </p:sp>
      <p:sp>
        <p:nvSpPr>
          <p:cNvPr id="27" name="TextBox 27"/>
          <p:cNvSpPr txBox="1"/>
          <p:nvPr/>
        </p:nvSpPr>
        <p:spPr>
          <a:xfrm>
            <a:off x="8112844" y="8508369"/>
            <a:ext cx="8765456" cy="2656840"/>
          </a:xfrm>
          <a:prstGeom prst="rect">
            <a:avLst/>
          </a:prstGeom>
        </p:spPr>
        <p:txBody>
          <a:bodyPr lIns="0" tIns="0" rIns="0" bIns="0" rtlCol="0" anchor="t">
            <a:spAutoFit/>
          </a:bodyPr>
          <a:lstStyle/>
          <a:p>
            <a:pPr algn="l">
              <a:lnSpc>
                <a:spcPts val="2659"/>
              </a:lnSpc>
              <a:spcBef>
                <a:spcPct val="0"/>
              </a:spcBef>
            </a:pPr>
            <a:r>
              <a:rPr lang="en-US" sz="1899" dirty="0">
                <a:solidFill>
                  <a:srgbClr val="000000"/>
                </a:solidFill>
                <a:latin typeface="Aileron"/>
                <a:ea typeface="Aileron"/>
                <a:cs typeface="Aileron"/>
                <a:sym typeface="Aileron"/>
              </a:rPr>
              <a:t>The assembled machines undergo comprehensive testing to validate performance, safety, and durability. Quality assurance procedures ensure that each machine meets industry standards and customer requirements. Final adjustments and calibrations are made before the machine is certified for delivery and deployment.</a:t>
            </a:r>
          </a:p>
          <a:p>
            <a:pPr algn="l">
              <a:lnSpc>
                <a:spcPts val="2659"/>
              </a:lnSpc>
              <a:spcBef>
                <a:spcPct val="0"/>
              </a:spcBef>
            </a:pPr>
            <a:endParaRPr lang="en-US" sz="1899" dirty="0">
              <a:solidFill>
                <a:srgbClr val="000000"/>
              </a:solidFill>
              <a:latin typeface="Aileron"/>
              <a:ea typeface="Aileron"/>
              <a:cs typeface="Aileron"/>
              <a:sym typeface="Aileron"/>
            </a:endParaRPr>
          </a:p>
          <a:p>
            <a:pPr algn="l">
              <a:lnSpc>
                <a:spcPts val="2659"/>
              </a:lnSpc>
              <a:spcBef>
                <a:spcPct val="0"/>
              </a:spcBef>
            </a:pPr>
            <a:endParaRPr lang="en-US" sz="1899" dirty="0">
              <a:solidFill>
                <a:srgbClr val="000000"/>
              </a:solidFill>
              <a:latin typeface="Aileron"/>
              <a:ea typeface="Aileron"/>
              <a:cs typeface="Aileron"/>
              <a:sym typeface="Aileron"/>
            </a:endParaRPr>
          </a:p>
          <a:p>
            <a:pPr algn="l">
              <a:lnSpc>
                <a:spcPts val="2659"/>
              </a:lnSpc>
              <a:spcBef>
                <a:spcPct val="0"/>
              </a:spcBef>
            </a:pPr>
            <a:endParaRPr lang="en-US" sz="1899" dirty="0">
              <a:solidFill>
                <a:srgbClr val="000000"/>
              </a:solidFill>
              <a:latin typeface="Aileron"/>
              <a:ea typeface="Aileron"/>
              <a:cs typeface="Aileron"/>
              <a:sym typeface="Ailero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advTm="30000">
        <p159:morph option="byObject"/>
      </p:transition>
    </mc:Choice>
    <mc:Fallback xmlns="">
      <p:transition advTm="3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26"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80">
                                          <p:stCondLst>
                                            <p:cond delay="0"/>
                                          </p:stCondLst>
                                        </p:cTn>
                                        <p:tgtEl>
                                          <p:spTgt spid="17"/>
                                        </p:tgtEl>
                                      </p:cBhvr>
                                    </p:animEffect>
                                    <p:anim calcmode="lin" valueType="num">
                                      <p:cBhvr>
                                        <p:cTn id="11"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6" dur="26">
                                          <p:stCondLst>
                                            <p:cond delay="650"/>
                                          </p:stCondLst>
                                        </p:cTn>
                                        <p:tgtEl>
                                          <p:spTgt spid="17"/>
                                        </p:tgtEl>
                                      </p:cBhvr>
                                      <p:to x="100000" y="60000"/>
                                    </p:animScale>
                                    <p:animScale>
                                      <p:cBhvr>
                                        <p:cTn id="17" dur="166" decel="50000">
                                          <p:stCondLst>
                                            <p:cond delay="676"/>
                                          </p:stCondLst>
                                        </p:cTn>
                                        <p:tgtEl>
                                          <p:spTgt spid="17"/>
                                        </p:tgtEl>
                                      </p:cBhvr>
                                      <p:to x="100000" y="100000"/>
                                    </p:animScale>
                                    <p:animScale>
                                      <p:cBhvr>
                                        <p:cTn id="18" dur="26">
                                          <p:stCondLst>
                                            <p:cond delay="1312"/>
                                          </p:stCondLst>
                                        </p:cTn>
                                        <p:tgtEl>
                                          <p:spTgt spid="17"/>
                                        </p:tgtEl>
                                      </p:cBhvr>
                                      <p:to x="100000" y="80000"/>
                                    </p:animScale>
                                    <p:animScale>
                                      <p:cBhvr>
                                        <p:cTn id="19" dur="166" decel="50000">
                                          <p:stCondLst>
                                            <p:cond delay="1338"/>
                                          </p:stCondLst>
                                        </p:cTn>
                                        <p:tgtEl>
                                          <p:spTgt spid="17"/>
                                        </p:tgtEl>
                                      </p:cBhvr>
                                      <p:to x="100000" y="100000"/>
                                    </p:animScale>
                                    <p:animScale>
                                      <p:cBhvr>
                                        <p:cTn id="20" dur="26">
                                          <p:stCondLst>
                                            <p:cond delay="1642"/>
                                          </p:stCondLst>
                                        </p:cTn>
                                        <p:tgtEl>
                                          <p:spTgt spid="17"/>
                                        </p:tgtEl>
                                      </p:cBhvr>
                                      <p:to x="100000" y="90000"/>
                                    </p:animScale>
                                    <p:animScale>
                                      <p:cBhvr>
                                        <p:cTn id="21" dur="166" decel="50000">
                                          <p:stCondLst>
                                            <p:cond delay="1668"/>
                                          </p:stCondLst>
                                        </p:cTn>
                                        <p:tgtEl>
                                          <p:spTgt spid="17"/>
                                        </p:tgtEl>
                                      </p:cBhvr>
                                      <p:to x="100000" y="100000"/>
                                    </p:animScale>
                                    <p:animScale>
                                      <p:cBhvr>
                                        <p:cTn id="22" dur="26">
                                          <p:stCondLst>
                                            <p:cond delay="1808"/>
                                          </p:stCondLst>
                                        </p:cTn>
                                        <p:tgtEl>
                                          <p:spTgt spid="17"/>
                                        </p:tgtEl>
                                      </p:cBhvr>
                                      <p:to x="100000" y="95000"/>
                                    </p:animScale>
                                    <p:animScale>
                                      <p:cBhvr>
                                        <p:cTn id="23" dur="166" decel="50000">
                                          <p:stCondLst>
                                            <p:cond delay="1834"/>
                                          </p:stCondLst>
                                        </p:cTn>
                                        <p:tgtEl>
                                          <p:spTgt spid="17"/>
                                        </p:tgtEl>
                                      </p:cBhvr>
                                      <p:to x="100000" y="100000"/>
                                    </p:animScale>
                                  </p:childTnLst>
                                </p:cTn>
                              </p:par>
                            </p:childTnLst>
                          </p:cTn>
                        </p:par>
                        <p:par>
                          <p:cTn id="24" fill="hold">
                            <p:stCondLst>
                              <p:cond delay="2000"/>
                            </p:stCondLst>
                            <p:childTnLst>
                              <p:par>
                                <p:cTn id="25" presetID="26"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80">
                                          <p:stCondLst>
                                            <p:cond delay="0"/>
                                          </p:stCondLst>
                                        </p:cTn>
                                        <p:tgtEl>
                                          <p:spTgt spid="19"/>
                                        </p:tgtEl>
                                      </p:cBhvr>
                                    </p:animEffect>
                                    <p:anim calcmode="lin" valueType="num">
                                      <p:cBhvr>
                                        <p:cTn id="2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3" dur="26">
                                          <p:stCondLst>
                                            <p:cond delay="650"/>
                                          </p:stCondLst>
                                        </p:cTn>
                                        <p:tgtEl>
                                          <p:spTgt spid="19"/>
                                        </p:tgtEl>
                                      </p:cBhvr>
                                      <p:to x="100000" y="60000"/>
                                    </p:animScale>
                                    <p:animScale>
                                      <p:cBhvr>
                                        <p:cTn id="34" dur="166" decel="50000">
                                          <p:stCondLst>
                                            <p:cond delay="676"/>
                                          </p:stCondLst>
                                        </p:cTn>
                                        <p:tgtEl>
                                          <p:spTgt spid="19"/>
                                        </p:tgtEl>
                                      </p:cBhvr>
                                      <p:to x="100000" y="100000"/>
                                    </p:animScale>
                                    <p:animScale>
                                      <p:cBhvr>
                                        <p:cTn id="35" dur="26">
                                          <p:stCondLst>
                                            <p:cond delay="1312"/>
                                          </p:stCondLst>
                                        </p:cTn>
                                        <p:tgtEl>
                                          <p:spTgt spid="19"/>
                                        </p:tgtEl>
                                      </p:cBhvr>
                                      <p:to x="100000" y="80000"/>
                                    </p:animScale>
                                    <p:animScale>
                                      <p:cBhvr>
                                        <p:cTn id="36" dur="166" decel="50000">
                                          <p:stCondLst>
                                            <p:cond delay="1338"/>
                                          </p:stCondLst>
                                        </p:cTn>
                                        <p:tgtEl>
                                          <p:spTgt spid="19"/>
                                        </p:tgtEl>
                                      </p:cBhvr>
                                      <p:to x="100000" y="100000"/>
                                    </p:animScale>
                                    <p:animScale>
                                      <p:cBhvr>
                                        <p:cTn id="37" dur="26">
                                          <p:stCondLst>
                                            <p:cond delay="1642"/>
                                          </p:stCondLst>
                                        </p:cTn>
                                        <p:tgtEl>
                                          <p:spTgt spid="19"/>
                                        </p:tgtEl>
                                      </p:cBhvr>
                                      <p:to x="100000" y="90000"/>
                                    </p:animScale>
                                    <p:animScale>
                                      <p:cBhvr>
                                        <p:cTn id="38" dur="166" decel="50000">
                                          <p:stCondLst>
                                            <p:cond delay="1668"/>
                                          </p:stCondLst>
                                        </p:cTn>
                                        <p:tgtEl>
                                          <p:spTgt spid="19"/>
                                        </p:tgtEl>
                                      </p:cBhvr>
                                      <p:to x="100000" y="100000"/>
                                    </p:animScale>
                                    <p:animScale>
                                      <p:cBhvr>
                                        <p:cTn id="39" dur="26">
                                          <p:stCondLst>
                                            <p:cond delay="1808"/>
                                          </p:stCondLst>
                                        </p:cTn>
                                        <p:tgtEl>
                                          <p:spTgt spid="19"/>
                                        </p:tgtEl>
                                      </p:cBhvr>
                                      <p:to x="100000" y="95000"/>
                                    </p:animScale>
                                    <p:animScale>
                                      <p:cBhvr>
                                        <p:cTn id="40" dur="166" decel="50000">
                                          <p:stCondLst>
                                            <p:cond delay="1834"/>
                                          </p:stCondLst>
                                        </p:cTn>
                                        <p:tgtEl>
                                          <p:spTgt spid="19"/>
                                        </p:tgtEl>
                                      </p:cBhvr>
                                      <p:to x="100000" y="100000"/>
                                    </p:animScale>
                                  </p:childTnLst>
                                </p:cTn>
                              </p:par>
                            </p:childTnLst>
                          </p:cTn>
                        </p:par>
                        <p:par>
                          <p:cTn id="41" fill="hold">
                            <p:stCondLst>
                              <p:cond delay="4000"/>
                            </p:stCondLst>
                            <p:childTnLst>
                              <p:par>
                                <p:cTn id="42" presetID="26" presetClass="entr" presetSubtype="0"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80">
                                          <p:stCondLst>
                                            <p:cond delay="0"/>
                                          </p:stCondLst>
                                        </p:cTn>
                                        <p:tgtEl>
                                          <p:spTgt spid="2"/>
                                        </p:tgtEl>
                                      </p:cBhvr>
                                    </p:animEffect>
                                    <p:anim calcmode="lin" valueType="num">
                                      <p:cBhvr>
                                        <p:cTn id="4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gtEl>
                                      </p:cBhvr>
                                      <p:to x="100000" y="60000"/>
                                    </p:animScale>
                                    <p:animScale>
                                      <p:cBhvr>
                                        <p:cTn id="51" dur="166" decel="50000">
                                          <p:stCondLst>
                                            <p:cond delay="676"/>
                                          </p:stCondLst>
                                        </p:cTn>
                                        <p:tgtEl>
                                          <p:spTgt spid="2"/>
                                        </p:tgtEl>
                                      </p:cBhvr>
                                      <p:to x="100000" y="100000"/>
                                    </p:animScale>
                                    <p:animScale>
                                      <p:cBhvr>
                                        <p:cTn id="52" dur="26">
                                          <p:stCondLst>
                                            <p:cond delay="1312"/>
                                          </p:stCondLst>
                                        </p:cTn>
                                        <p:tgtEl>
                                          <p:spTgt spid="2"/>
                                        </p:tgtEl>
                                      </p:cBhvr>
                                      <p:to x="100000" y="80000"/>
                                    </p:animScale>
                                    <p:animScale>
                                      <p:cBhvr>
                                        <p:cTn id="53" dur="166" decel="50000">
                                          <p:stCondLst>
                                            <p:cond delay="1338"/>
                                          </p:stCondLst>
                                        </p:cTn>
                                        <p:tgtEl>
                                          <p:spTgt spid="2"/>
                                        </p:tgtEl>
                                      </p:cBhvr>
                                      <p:to x="100000" y="100000"/>
                                    </p:animScale>
                                    <p:animScale>
                                      <p:cBhvr>
                                        <p:cTn id="54" dur="26">
                                          <p:stCondLst>
                                            <p:cond delay="1642"/>
                                          </p:stCondLst>
                                        </p:cTn>
                                        <p:tgtEl>
                                          <p:spTgt spid="2"/>
                                        </p:tgtEl>
                                      </p:cBhvr>
                                      <p:to x="100000" y="90000"/>
                                    </p:animScale>
                                    <p:animScale>
                                      <p:cBhvr>
                                        <p:cTn id="55" dur="166" decel="50000">
                                          <p:stCondLst>
                                            <p:cond delay="1668"/>
                                          </p:stCondLst>
                                        </p:cTn>
                                        <p:tgtEl>
                                          <p:spTgt spid="2"/>
                                        </p:tgtEl>
                                      </p:cBhvr>
                                      <p:to x="100000" y="100000"/>
                                    </p:animScale>
                                    <p:animScale>
                                      <p:cBhvr>
                                        <p:cTn id="56" dur="26">
                                          <p:stCondLst>
                                            <p:cond delay="1808"/>
                                          </p:stCondLst>
                                        </p:cTn>
                                        <p:tgtEl>
                                          <p:spTgt spid="2"/>
                                        </p:tgtEl>
                                      </p:cBhvr>
                                      <p:to x="100000" y="95000"/>
                                    </p:animScale>
                                    <p:animScale>
                                      <p:cBhvr>
                                        <p:cTn id="57" dur="166" decel="50000">
                                          <p:stCondLst>
                                            <p:cond delay="1834"/>
                                          </p:stCondLst>
                                        </p:cTn>
                                        <p:tgtEl>
                                          <p:spTgt spid="2"/>
                                        </p:tgtEl>
                                      </p:cBhvr>
                                      <p:to x="100000" y="100000"/>
                                    </p:animScale>
                                  </p:childTnLst>
                                </p:cTn>
                              </p:par>
                            </p:childTnLst>
                          </p:cTn>
                        </p:par>
                        <p:par>
                          <p:cTn id="58" fill="hold">
                            <p:stCondLst>
                              <p:cond delay="6000"/>
                            </p:stCondLst>
                            <p:childTnLst>
                              <p:par>
                                <p:cTn id="59" presetID="26"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80">
                                          <p:stCondLst>
                                            <p:cond delay="0"/>
                                          </p:stCondLst>
                                        </p:cTn>
                                        <p:tgtEl>
                                          <p:spTgt spid="5"/>
                                        </p:tgtEl>
                                      </p:cBhvr>
                                    </p:animEffect>
                                    <p:anim calcmode="lin" valueType="num">
                                      <p:cBhvr>
                                        <p:cTn id="6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7" dur="26">
                                          <p:stCondLst>
                                            <p:cond delay="650"/>
                                          </p:stCondLst>
                                        </p:cTn>
                                        <p:tgtEl>
                                          <p:spTgt spid="5"/>
                                        </p:tgtEl>
                                      </p:cBhvr>
                                      <p:to x="100000" y="60000"/>
                                    </p:animScale>
                                    <p:animScale>
                                      <p:cBhvr>
                                        <p:cTn id="68" dur="166" decel="50000">
                                          <p:stCondLst>
                                            <p:cond delay="676"/>
                                          </p:stCondLst>
                                        </p:cTn>
                                        <p:tgtEl>
                                          <p:spTgt spid="5"/>
                                        </p:tgtEl>
                                      </p:cBhvr>
                                      <p:to x="100000" y="100000"/>
                                    </p:animScale>
                                    <p:animScale>
                                      <p:cBhvr>
                                        <p:cTn id="69" dur="26">
                                          <p:stCondLst>
                                            <p:cond delay="1312"/>
                                          </p:stCondLst>
                                        </p:cTn>
                                        <p:tgtEl>
                                          <p:spTgt spid="5"/>
                                        </p:tgtEl>
                                      </p:cBhvr>
                                      <p:to x="100000" y="80000"/>
                                    </p:animScale>
                                    <p:animScale>
                                      <p:cBhvr>
                                        <p:cTn id="70" dur="166" decel="50000">
                                          <p:stCondLst>
                                            <p:cond delay="1338"/>
                                          </p:stCondLst>
                                        </p:cTn>
                                        <p:tgtEl>
                                          <p:spTgt spid="5"/>
                                        </p:tgtEl>
                                      </p:cBhvr>
                                      <p:to x="100000" y="100000"/>
                                    </p:animScale>
                                    <p:animScale>
                                      <p:cBhvr>
                                        <p:cTn id="71" dur="26">
                                          <p:stCondLst>
                                            <p:cond delay="1642"/>
                                          </p:stCondLst>
                                        </p:cTn>
                                        <p:tgtEl>
                                          <p:spTgt spid="5"/>
                                        </p:tgtEl>
                                      </p:cBhvr>
                                      <p:to x="100000" y="90000"/>
                                    </p:animScale>
                                    <p:animScale>
                                      <p:cBhvr>
                                        <p:cTn id="72" dur="166" decel="50000">
                                          <p:stCondLst>
                                            <p:cond delay="1668"/>
                                          </p:stCondLst>
                                        </p:cTn>
                                        <p:tgtEl>
                                          <p:spTgt spid="5"/>
                                        </p:tgtEl>
                                      </p:cBhvr>
                                      <p:to x="100000" y="100000"/>
                                    </p:animScale>
                                    <p:animScale>
                                      <p:cBhvr>
                                        <p:cTn id="73" dur="26">
                                          <p:stCondLst>
                                            <p:cond delay="1808"/>
                                          </p:stCondLst>
                                        </p:cTn>
                                        <p:tgtEl>
                                          <p:spTgt spid="5"/>
                                        </p:tgtEl>
                                      </p:cBhvr>
                                      <p:to x="100000" y="95000"/>
                                    </p:animScale>
                                    <p:animScale>
                                      <p:cBhvr>
                                        <p:cTn id="74" dur="166" decel="50000">
                                          <p:stCondLst>
                                            <p:cond delay="1834"/>
                                          </p:stCondLst>
                                        </p:cTn>
                                        <p:tgtEl>
                                          <p:spTgt spid="5"/>
                                        </p:tgtEl>
                                      </p:cBhvr>
                                      <p:to x="100000" y="100000"/>
                                    </p:animScale>
                                  </p:childTnLst>
                                </p:cTn>
                              </p:par>
                            </p:childTnLst>
                          </p:cTn>
                        </p:par>
                        <p:par>
                          <p:cTn id="75" fill="hold">
                            <p:stCondLst>
                              <p:cond delay="8000"/>
                            </p:stCondLst>
                            <p:childTnLst>
                              <p:par>
                                <p:cTn id="76" presetID="2" presetClass="entr" presetSubtype="4"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fill="hold"/>
                                        <p:tgtEl>
                                          <p:spTgt spid="7"/>
                                        </p:tgtEl>
                                        <p:attrNameLst>
                                          <p:attrName>ppt_x</p:attrName>
                                        </p:attrNameLst>
                                      </p:cBhvr>
                                      <p:tavLst>
                                        <p:tav tm="0">
                                          <p:val>
                                            <p:strVal val="#ppt_x"/>
                                          </p:val>
                                        </p:tav>
                                        <p:tav tm="100000">
                                          <p:val>
                                            <p:strVal val="#ppt_x"/>
                                          </p:val>
                                        </p:tav>
                                      </p:tavLst>
                                    </p:anim>
                                    <p:anim calcmode="lin" valueType="num">
                                      <p:cBhvr additive="base">
                                        <p:cTn id="79" dur="500" fill="hold"/>
                                        <p:tgtEl>
                                          <p:spTgt spid="7"/>
                                        </p:tgtEl>
                                        <p:attrNameLst>
                                          <p:attrName>ppt_y</p:attrName>
                                        </p:attrNameLst>
                                      </p:cBhvr>
                                      <p:tavLst>
                                        <p:tav tm="0">
                                          <p:val>
                                            <p:strVal val="1+#ppt_h/2"/>
                                          </p:val>
                                        </p:tav>
                                        <p:tav tm="100000">
                                          <p:val>
                                            <p:strVal val="#ppt_y"/>
                                          </p:val>
                                        </p:tav>
                                      </p:tavLst>
                                    </p:anim>
                                  </p:childTnLst>
                                </p:cTn>
                              </p:par>
                            </p:childTnLst>
                          </p:cTn>
                        </p:par>
                        <p:par>
                          <p:cTn id="80" fill="hold">
                            <p:stCondLst>
                              <p:cond delay="8500"/>
                            </p:stCondLst>
                            <p:childTnLst>
                              <p:par>
                                <p:cTn id="81" presetID="2" presetClass="entr" presetSubtype="4"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childTnLst>
                          </p:cTn>
                        </p:par>
                        <p:par>
                          <p:cTn id="85" fill="hold">
                            <p:stCondLst>
                              <p:cond delay="9000"/>
                            </p:stCondLst>
                            <p:childTnLst>
                              <p:par>
                                <p:cTn id="86" presetID="2" presetClass="entr" presetSubtype="4" fill="hold" grpId="0" nodeType="after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additive="base">
                                        <p:cTn id="88" dur="500" fill="hold"/>
                                        <p:tgtEl>
                                          <p:spTgt spid="10"/>
                                        </p:tgtEl>
                                        <p:attrNameLst>
                                          <p:attrName>ppt_x</p:attrName>
                                        </p:attrNameLst>
                                      </p:cBhvr>
                                      <p:tavLst>
                                        <p:tav tm="0">
                                          <p:val>
                                            <p:strVal val="#ppt_x"/>
                                          </p:val>
                                        </p:tav>
                                        <p:tav tm="100000">
                                          <p:val>
                                            <p:strVal val="#ppt_x"/>
                                          </p:val>
                                        </p:tav>
                                      </p:tavLst>
                                    </p:anim>
                                    <p:anim calcmode="lin" valueType="num">
                                      <p:cBhvr additive="base">
                                        <p:cTn id="89" dur="500" fill="hold"/>
                                        <p:tgtEl>
                                          <p:spTgt spid="10"/>
                                        </p:tgtEl>
                                        <p:attrNameLst>
                                          <p:attrName>ppt_y</p:attrName>
                                        </p:attrNameLst>
                                      </p:cBhvr>
                                      <p:tavLst>
                                        <p:tav tm="0">
                                          <p:val>
                                            <p:strVal val="1+#ppt_h/2"/>
                                          </p:val>
                                        </p:tav>
                                        <p:tav tm="100000">
                                          <p:val>
                                            <p:strVal val="#ppt_y"/>
                                          </p:val>
                                        </p:tav>
                                      </p:tavLst>
                                    </p:anim>
                                  </p:childTnLst>
                                </p:cTn>
                              </p:par>
                            </p:childTnLst>
                          </p:cTn>
                        </p:par>
                        <p:par>
                          <p:cTn id="90" fill="hold">
                            <p:stCondLst>
                              <p:cond delay="9500"/>
                            </p:stCondLst>
                            <p:childTnLst>
                              <p:par>
                                <p:cTn id="91" presetID="2" presetClass="entr" presetSubtype="4" fill="hold" grpId="0" nodeType="after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additive="base">
                                        <p:cTn id="93" dur="500" fill="hold"/>
                                        <p:tgtEl>
                                          <p:spTgt spid="25"/>
                                        </p:tgtEl>
                                        <p:attrNameLst>
                                          <p:attrName>ppt_x</p:attrName>
                                        </p:attrNameLst>
                                      </p:cBhvr>
                                      <p:tavLst>
                                        <p:tav tm="0">
                                          <p:val>
                                            <p:strVal val="#ppt_x"/>
                                          </p:val>
                                        </p:tav>
                                        <p:tav tm="100000">
                                          <p:val>
                                            <p:strVal val="#ppt_x"/>
                                          </p:val>
                                        </p:tav>
                                      </p:tavLst>
                                    </p:anim>
                                    <p:anim calcmode="lin" valueType="num">
                                      <p:cBhvr additive="base">
                                        <p:cTn id="94" dur="500" fill="hold"/>
                                        <p:tgtEl>
                                          <p:spTgt spid="25"/>
                                        </p:tgtEl>
                                        <p:attrNameLst>
                                          <p:attrName>ppt_y</p:attrName>
                                        </p:attrNameLst>
                                      </p:cBhvr>
                                      <p:tavLst>
                                        <p:tav tm="0">
                                          <p:val>
                                            <p:strVal val="1+#ppt_h/2"/>
                                          </p:val>
                                        </p:tav>
                                        <p:tav tm="100000">
                                          <p:val>
                                            <p:strVal val="#ppt_y"/>
                                          </p:val>
                                        </p:tav>
                                      </p:tavLst>
                                    </p:anim>
                                  </p:childTnLst>
                                </p:cTn>
                              </p:par>
                            </p:childTnLst>
                          </p:cTn>
                        </p:par>
                        <p:par>
                          <p:cTn id="95" fill="hold">
                            <p:stCondLst>
                              <p:cond delay="10000"/>
                            </p:stCondLst>
                            <p:childTnLst>
                              <p:par>
                                <p:cTn id="96" presetID="2" presetClass="entr" presetSubtype="4" fill="hold" nodeType="afterEffect">
                                  <p:stCondLst>
                                    <p:cond delay="0"/>
                                  </p:stCondLst>
                                  <p:childTnLst>
                                    <p:set>
                                      <p:cBhvr>
                                        <p:cTn id="97" dur="1" fill="hold">
                                          <p:stCondLst>
                                            <p:cond delay="0"/>
                                          </p:stCondLst>
                                        </p:cTn>
                                        <p:tgtEl>
                                          <p:spTgt spid="11"/>
                                        </p:tgtEl>
                                        <p:attrNameLst>
                                          <p:attrName>style.visibility</p:attrName>
                                        </p:attrNameLst>
                                      </p:cBhvr>
                                      <p:to>
                                        <p:strVal val="visible"/>
                                      </p:to>
                                    </p:set>
                                    <p:anim calcmode="lin" valueType="num">
                                      <p:cBhvr additive="base">
                                        <p:cTn id="98" dur="500" fill="hold"/>
                                        <p:tgtEl>
                                          <p:spTgt spid="11"/>
                                        </p:tgtEl>
                                        <p:attrNameLst>
                                          <p:attrName>ppt_x</p:attrName>
                                        </p:attrNameLst>
                                      </p:cBhvr>
                                      <p:tavLst>
                                        <p:tav tm="0">
                                          <p:val>
                                            <p:strVal val="#ppt_x"/>
                                          </p:val>
                                        </p:tav>
                                        <p:tav tm="100000">
                                          <p:val>
                                            <p:strVal val="#ppt_x"/>
                                          </p:val>
                                        </p:tav>
                                      </p:tavLst>
                                    </p:anim>
                                    <p:anim calcmode="lin" valueType="num">
                                      <p:cBhvr additive="base">
                                        <p:cTn id="99" dur="500" fill="hold"/>
                                        <p:tgtEl>
                                          <p:spTgt spid="11"/>
                                        </p:tgtEl>
                                        <p:attrNameLst>
                                          <p:attrName>ppt_y</p:attrName>
                                        </p:attrNameLst>
                                      </p:cBhvr>
                                      <p:tavLst>
                                        <p:tav tm="0">
                                          <p:val>
                                            <p:strVal val="1+#ppt_h/2"/>
                                          </p:val>
                                        </p:tav>
                                        <p:tav tm="100000">
                                          <p:val>
                                            <p:strVal val="#ppt_y"/>
                                          </p:val>
                                        </p:tav>
                                      </p:tavLst>
                                    </p:anim>
                                  </p:childTnLst>
                                </p:cTn>
                              </p:par>
                            </p:childTnLst>
                          </p:cTn>
                        </p:par>
                        <p:par>
                          <p:cTn id="100" fill="hold">
                            <p:stCondLst>
                              <p:cond delay="10500"/>
                            </p:stCondLst>
                            <p:childTnLst>
                              <p:par>
                                <p:cTn id="101" presetID="2" presetClass="entr" presetSubtype="4"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childTnLst>
                          </p:cTn>
                        </p:par>
                        <p:par>
                          <p:cTn id="105" fill="hold">
                            <p:stCondLst>
                              <p:cond delay="11000"/>
                            </p:stCondLst>
                            <p:childTnLst>
                              <p:par>
                                <p:cTn id="106" presetID="2" presetClass="entr" presetSubtype="4" fill="hold" grpId="0" nodeType="afterEffect">
                                  <p:stCondLst>
                                    <p:cond delay="0"/>
                                  </p:stCondLst>
                                  <p:childTnLst>
                                    <p:set>
                                      <p:cBhvr>
                                        <p:cTn id="107" dur="1" fill="hold">
                                          <p:stCondLst>
                                            <p:cond delay="0"/>
                                          </p:stCondLst>
                                        </p:cTn>
                                        <p:tgtEl>
                                          <p:spTgt spid="20"/>
                                        </p:tgtEl>
                                        <p:attrNameLst>
                                          <p:attrName>style.visibility</p:attrName>
                                        </p:attrNameLst>
                                      </p:cBhvr>
                                      <p:to>
                                        <p:strVal val="visible"/>
                                      </p:to>
                                    </p:set>
                                    <p:anim calcmode="lin" valueType="num">
                                      <p:cBhvr additive="base">
                                        <p:cTn id="108" dur="500" fill="hold"/>
                                        <p:tgtEl>
                                          <p:spTgt spid="20"/>
                                        </p:tgtEl>
                                        <p:attrNameLst>
                                          <p:attrName>ppt_x</p:attrName>
                                        </p:attrNameLst>
                                      </p:cBhvr>
                                      <p:tavLst>
                                        <p:tav tm="0">
                                          <p:val>
                                            <p:strVal val="#ppt_x"/>
                                          </p:val>
                                        </p:tav>
                                        <p:tav tm="100000">
                                          <p:val>
                                            <p:strVal val="#ppt_x"/>
                                          </p:val>
                                        </p:tav>
                                      </p:tavLst>
                                    </p:anim>
                                    <p:anim calcmode="lin" valueType="num">
                                      <p:cBhvr additive="base">
                                        <p:cTn id="109" dur="500" fill="hold"/>
                                        <p:tgtEl>
                                          <p:spTgt spid="20"/>
                                        </p:tgtEl>
                                        <p:attrNameLst>
                                          <p:attrName>ppt_y</p:attrName>
                                        </p:attrNameLst>
                                      </p:cBhvr>
                                      <p:tavLst>
                                        <p:tav tm="0">
                                          <p:val>
                                            <p:strVal val="1+#ppt_h/2"/>
                                          </p:val>
                                        </p:tav>
                                        <p:tav tm="100000">
                                          <p:val>
                                            <p:strVal val="#ppt_y"/>
                                          </p:val>
                                        </p:tav>
                                      </p:tavLst>
                                    </p:anim>
                                  </p:childTnLst>
                                </p:cTn>
                              </p:par>
                            </p:childTnLst>
                          </p:cTn>
                        </p:par>
                        <p:par>
                          <p:cTn id="110" fill="hold">
                            <p:stCondLst>
                              <p:cond delay="11500"/>
                            </p:stCondLst>
                            <p:childTnLst>
                              <p:par>
                                <p:cTn id="111" presetID="2" presetClass="entr" presetSubtype="4" fill="hold" grpId="0" nodeType="afterEffect">
                                  <p:stCondLst>
                                    <p:cond delay="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500" fill="hold"/>
                                        <p:tgtEl>
                                          <p:spTgt spid="26"/>
                                        </p:tgtEl>
                                        <p:attrNameLst>
                                          <p:attrName>ppt_x</p:attrName>
                                        </p:attrNameLst>
                                      </p:cBhvr>
                                      <p:tavLst>
                                        <p:tav tm="0">
                                          <p:val>
                                            <p:strVal val="#ppt_x"/>
                                          </p:val>
                                        </p:tav>
                                        <p:tav tm="100000">
                                          <p:val>
                                            <p:strVal val="#ppt_x"/>
                                          </p:val>
                                        </p:tav>
                                      </p:tavLst>
                                    </p:anim>
                                    <p:anim calcmode="lin" valueType="num">
                                      <p:cBhvr additive="base">
                                        <p:cTn id="114" dur="500" fill="hold"/>
                                        <p:tgtEl>
                                          <p:spTgt spid="26"/>
                                        </p:tgtEl>
                                        <p:attrNameLst>
                                          <p:attrName>ppt_y</p:attrName>
                                        </p:attrNameLst>
                                      </p:cBhvr>
                                      <p:tavLst>
                                        <p:tav tm="0">
                                          <p:val>
                                            <p:strVal val="1+#ppt_h/2"/>
                                          </p:val>
                                        </p:tav>
                                        <p:tav tm="100000">
                                          <p:val>
                                            <p:strVal val="#ppt_y"/>
                                          </p:val>
                                        </p:tav>
                                      </p:tavLst>
                                    </p:anim>
                                  </p:childTnLst>
                                </p:cTn>
                              </p:par>
                            </p:childTnLst>
                          </p:cTn>
                        </p:par>
                        <p:par>
                          <p:cTn id="115" fill="hold">
                            <p:stCondLst>
                              <p:cond delay="12000"/>
                            </p:stCondLst>
                            <p:childTnLst>
                              <p:par>
                                <p:cTn id="116" presetID="2" presetClass="entr" presetSubtype="4" fill="hold" nodeType="afterEffect">
                                  <p:stCondLst>
                                    <p:cond delay="0"/>
                                  </p:stCondLst>
                                  <p:childTnLst>
                                    <p:set>
                                      <p:cBhvr>
                                        <p:cTn id="117" dur="1" fill="hold">
                                          <p:stCondLst>
                                            <p:cond delay="0"/>
                                          </p:stCondLst>
                                        </p:cTn>
                                        <p:tgtEl>
                                          <p:spTgt spid="14"/>
                                        </p:tgtEl>
                                        <p:attrNameLst>
                                          <p:attrName>style.visibility</p:attrName>
                                        </p:attrNameLst>
                                      </p:cBhvr>
                                      <p:to>
                                        <p:strVal val="visible"/>
                                      </p:to>
                                    </p:set>
                                    <p:anim calcmode="lin" valueType="num">
                                      <p:cBhvr additive="base">
                                        <p:cTn id="118" dur="500" fill="hold"/>
                                        <p:tgtEl>
                                          <p:spTgt spid="14"/>
                                        </p:tgtEl>
                                        <p:attrNameLst>
                                          <p:attrName>ppt_x</p:attrName>
                                        </p:attrNameLst>
                                      </p:cBhvr>
                                      <p:tavLst>
                                        <p:tav tm="0">
                                          <p:val>
                                            <p:strVal val="#ppt_x"/>
                                          </p:val>
                                        </p:tav>
                                        <p:tav tm="100000">
                                          <p:val>
                                            <p:strVal val="#ppt_x"/>
                                          </p:val>
                                        </p:tav>
                                      </p:tavLst>
                                    </p:anim>
                                    <p:anim calcmode="lin" valueType="num">
                                      <p:cBhvr additive="base">
                                        <p:cTn id="119" dur="500" fill="hold"/>
                                        <p:tgtEl>
                                          <p:spTgt spid="14"/>
                                        </p:tgtEl>
                                        <p:attrNameLst>
                                          <p:attrName>ppt_y</p:attrName>
                                        </p:attrNameLst>
                                      </p:cBhvr>
                                      <p:tavLst>
                                        <p:tav tm="0">
                                          <p:val>
                                            <p:strVal val="1+#ppt_h/2"/>
                                          </p:val>
                                        </p:tav>
                                        <p:tav tm="100000">
                                          <p:val>
                                            <p:strVal val="#ppt_y"/>
                                          </p:val>
                                        </p:tav>
                                      </p:tavLst>
                                    </p:anim>
                                  </p:childTnLst>
                                </p:cTn>
                              </p:par>
                            </p:childTnLst>
                          </p:cTn>
                        </p:par>
                        <p:par>
                          <p:cTn id="120" fill="hold">
                            <p:stCondLst>
                              <p:cond delay="12500"/>
                            </p:stCondLst>
                            <p:childTnLst>
                              <p:par>
                                <p:cTn id="121" presetID="2" presetClass="entr" presetSubtype="4" fill="hold" grpId="0" nodeType="afterEffect">
                                  <p:stCondLst>
                                    <p:cond delay="0"/>
                                  </p:stCondLst>
                                  <p:childTnLst>
                                    <p:set>
                                      <p:cBhvr>
                                        <p:cTn id="122" dur="1" fill="hold">
                                          <p:stCondLst>
                                            <p:cond delay="0"/>
                                          </p:stCondLst>
                                        </p:cTn>
                                        <p:tgtEl>
                                          <p:spTgt spid="24"/>
                                        </p:tgtEl>
                                        <p:attrNameLst>
                                          <p:attrName>style.visibility</p:attrName>
                                        </p:attrNameLst>
                                      </p:cBhvr>
                                      <p:to>
                                        <p:strVal val="visible"/>
                                      </p:to>
                                    </p:set>
                                    <p:anim calcmode="lin" valueType="num">
                                      <p:cBhvr additive="base">
                                        <p:cTn id="123" dur="500" fill="hold"/>
                                        <p:tgtEl>
                                          <p:spTgt spid="24"/>
                                        </p:tgtEl>
                                        <p:attrNameLst>
                                          <p:attrName>ppt_x</p:attrName>
                                        </p:attrNameLst>
                                      </p:cBhvr>
                                      <p:tavLst>
                                        <p:tav tm="0">
                                          <p:val>
                                            <p:strVal val="#ppt_x"/>
                                          </p:val>
                                        </p:tav>
                                        <p:tav tm="100000">
                                          <p:val>
                                            <p:strVal val="#ppt_x"/>
                                          </p:val>
                                        </p:tav>
                                      </p:tavLst>
                                    </p:anim>
                                    <p:anim calcmode="lin" valueType="num">
                                      <p:cBhvr additive="base">
                                        <p:cTn id="124" dur="500" fill="hold"/>
                                        <p:tgtEl>
                                          <p:spTgt spid="24"/>
                                        </p:tgtEl>
                                        <p:attrNameLst>
                                          <p:attrName>ppt_y</p:attrName>
                                        </p:attrNameLst>
                                      </p:cBhvr>
                                      <p:tavLst>
                                        <p:tav tm="0">
                                          <p:val>
                                            <p:strVal val="1+#ppt_h/2"/>
                                          </p:val>
                                        </p:tav>
                                        <p:tav tm="100000">
                                          <p:val>
                                            <p:strVal val="#ppt_y"/>
                                          </p:val>
                                        </p:tav>
                                      </p:tavLst>
                                    </p:anim>
                                  </p:childTnLst>
                                </p:cTn>
                              </p:par>
                            </p:childTnLst>
                          </p:cTn>
                        </p:par>
                        <p:par>
                          <p:cTn id="125" fill="hold">
                            <p:stCondLst>
                              <p:cond delay="13000"/>
                            </p:stCondLst>
                            <p:childTnLst>
                              <p:par>
                                <p:cTn id="126" presetID="2" presetClass="entr" presetSubtype="4" fill="hold" grpId="0" nodeType="afterEffect">
                                  <p:stCondLst>
                                    <p:cond delay="0"/>
                                  </p:stCondLst>
                                  <p:childTnLst>
                                    <p:set>
                                      <p:cBhvr>
                                        <p:cTn id="127" dur="1" fill="hold">
                                          <p:stCondLst>
                                            <p:cond delay="0"/>
                                          </p:stCondLst>
                                        </p:cTn>
                                        <p:tgtEl>
                                          <p:spTgt spid="21"/>
                                        </p:tgtEl>
                                        <p:attrNameLst>
                                          <p:attrName>style.visibility</p:attrName>
                                        </p:attrNameLst>
                                      </p:cBhvr>
                                      <p:to>
                                        <p:strVal val="visible"/>
                                      </p:to>
                                    </p:set>
                                    <p:anim calcmode="lin" valueType="num">
                                      <p:cBhvr additive="base">
                                        <p:cTn id="128" dur="500" fill="hold"/>
                                        <p:tgtEl>
                                          <p:spTgt spid="21"/>
                                        </p:tgtEl>
                                        <p:attrNameLst>
                                          <p:attrName>ppt_x</p:attrName>
                                        </p:attrNameLst>
                                      </p:cBhvr>
                                      <p:tavLst>
                                        <p:tav tm="0">
                                          <p:val>
                                            <p:strVal val="#ppt_x"/>
                                          </p:val>
                                        </p:tav>
                                        <p:tav tm="100000">
                                          <p:val>
                                            <p:strVal val="#ppt_x"/>
                                          </p:val>
                                        </p:tav>
                                      </p:tavLst>
                                    </p:anim>
                                    <p:anim calcmode="lin" valueType="num">
                                      <p:cBhvr additive="base">
                                        <p:cTn id="129" dur="500" fill="hold"/>
                                        <p:tgtEl>
                                          <p:spTgt spid="21"/>
                                        </p:tgtEl>
                                        <p:attrNameLst>
                                          <p:attrName>ppt_y</p:attrName>
                                        </p:attrNameLst>
                                      </p:cBhvr>
                                      <p:tavLst>
                                        <p:tav tm="0">
                                          <p:val>
                                            <p:strVal val="1+#ppt_h/2"/>
                                          </p:val>
                                        </p:tav>
                                        <p:tav tm="100000">
                                          <p:val>
                                            <p:strVal val="#ppt_y"/>
                                          </p:val>
                                        </p:tav>
                                      </p:tavLst>
                                    </p:anim>
                                  </p:childTnLst>
                                </p:cTn>
                              </p:par>
                            </p:childTnLst>
                          </p:cTn>
                        </p:par>
                        <p:par>
                          <p:cTn id="130" fill="hold">
                            <p:stCondLst>
                              <p:cond delay="13500"/>
                            </p:stCondLst>
                            <p:childTnLst>
                              <p:par>
                                <p:cTn id="131" presetID="2" presetClass="entr" presetSubtype="4" fill="hold" grpId="0" nodeType="after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additive="base">
                                        <p:cTn id="133" dur="500" fill="hold"/>
                                        <p:tgtEl>
                                          <p:spTgt spid="27"/>
                                        </p:tgtEl>
                                        <p:attrNameLst>
                                          <p:attrName>ppt_x</p:attrName>
                                        </p:attrNameLst>
                                      </p:cBhvr>
                                      <p:tavLst>
                                        <p:tav tm="0">
                                          <p:val>
                                            <p:strVal val="#ppt_x"/>
                                          </p:val>
                                        </p:tav>
                                        <p:tav tm="100000">
                                          <p:val>
                                            <p:strVal val="#ppt_x"/>
                                          </p:val>
                                        </p:tav>
                                      </p:tavLst>
                                    </p:anim>
                                    <p:anim calcmode="lin" valueType="num">
                                      <p:cBhvr additive="base">
                                        <p:cTn id="1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20" grpId="0"/>
      <p:bldP spid="21" grpId="0"/>
      <p:bldP spid="22" grpId="0"/>
      <p:bldP spid="23" grpId="0"/>
      <p:bldP spid="24" grpId="0"/>
      <p:bldP spid="25" grpId="0"/>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347" y="0"/>
            <a:ext cx="7602810" cy="10287000"/>
            <a:chOff x="0" y="0"/>
            <a:chExt cx="10137079" cy="13716000"/>
          </a:xfrm>
        </p:grpSpPr>
        <p:pic>
          <p:nvPicPr>
            <p:cNvPr id="3" name="Picture 3"/>
            <p:cNvPicPr>
              <a:picLocks noChangeAspect="1"/>
            </p:cNvPicPr>
            <p:nvPr/>
          </p:nvPicPr>
          <p:blipFill>
            <a:blip r:embed="rId2"/>
            <a:srcRect l="21306" r="21306"/>
            <a:stretch>
              <a:fillRect/>
            </a:stretch>
          </p:blipFill>
          <p:spPr>
            <a:xfrm>
              <a:off x="0" y="0"/>
              <a:ext cx="10137079" cy="13716000"/>
            </a:xfrm>
            <a:prstGeom prst="rect">
              <a:avLst/>
            </a:prstGeom>
          </p:spPr>
        </p:pic>
      </p:grpSp>
      <p:grpSp>
        <p:nvGrpSpPr>
          <p:cNvPr id="4" name="Group 4"/>
          <p:cNvGrpSpPr/>
          <p:nvPr/>
        </p:nvGrpSpPr>
        <p:grpSpPr>
          <a:xfrm>
            <a:off x="7602810" y="-183696"/>
            <a:ext cx="574746" cy="10920495"/>
            <a:chOff x="0" y="0"/>
            <a:chExt cx="151373" cy="2876180"/>
          </a:xfrm>
        </p:grpSpPr>
        <p:sp>
          <p:nvSpPr>
            <p:cNvPr id="5" name="Freeform 5"/>
            <p:cNvSpPr/>
            <p:nvPr/>
          </p:nvSpPr>
          <p:spPr>
            <a:xfrm>
              <a:off x="0" y="0"/>
              <a:ext cx="151373" cy="2876180"/>
            </a:xfrm>
            <a:custGeom>
              <a:avLst/>
              <a:gdLst/>
              <a:ahLst/>
              <a:cxnLst/>
              <a:rect l="l" t="t" r="r" b="b"/>
              <a:pathLst>
                <a:path w="151373" h="2876180">
                  <a:moveTo>
                    <a:pt x="0" y="0"/>
                  </a:moveTo>
                  <a:lnTo>
                    <a:pt x="151373" y="0"/>
                  </a:lnTo>
                  <a:lnTo>
                    <a:pt x="151373" y="2876180"/>
                  </a:lnTo>
                  <a:lnTo>
                    <a:pt x="0" y="2876180"/>
                  </a:lnTo>
                  <a:close/>
                </a:path>
              </a:pathLst>
            </a:custGeom>
            <a:solidFill>
              <a:srgbClr val="FFCE08"/>
            </a:solidFill>
          </p:spPr>
        </p:sp>
        <p:sp>
          <p:nvSpPr>
            <p:cNvPr id="6" name="TextBox 6"/>
            <p:cNvSpPr txBox="1"/>
            <p:nvPr/>
          </p:nvSpPr>
          <p:spPr>
            <a:xfrm>
              <a:off x="0" y="-38100"/>
              <a:ext cx="151373" cy="291428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444250" y="800100"/>
            <a:ext cx="8601143" cy="1079401"/>
          </a:xfrm>
          <a:prstGeom prst="rect">
            <a:avLst/>
          </a:prstGeom>
        </p:spPr>
        <p:txBody>
          <a:bodyPr lIns="0" tIns="0" rIns="0" bIns="0" rtlCol="0" anchor="t">
            <a:spAutoFit/>
          </a:bodyPr>
          <a:lstStyle/>
          <a:p>
            <a:pPr algn="r">
              <a:lnSpc>
                <a:spcPts val="8000"/>
              </a:lnSpc>
            </a:pPr>
            <a:r>
              <a:rPr lang="en-US" sz="8000" dirty="0">
                <a:solidFill>
                  <a:srgbClr val="000000"/>
                </a:solidFill>
                <a:latin typeface="Archivo Black"/>
                <a:ea typeface="Archivo Black"/>
                <a:cs typeface="Archivo Black"/>
                <a:sym typeface="Archivo Black"/>
              </a:rPr>
              <a:t>Benefits</a:t>
            </a:r>
          </a:p>
        </p:txBody>
      </p:sp>
      <p:sp>
        <p:nvSpPr>
          <p:cNvPr id="9" name="TextBox 9"/>
          <p:cNvSpPr txBox="1"/>
          <p:nvPr/>
        </p:nvSpPr>
        <p:spPr>
          <a:xfrm>
            <a:off x="8444250" y="2469996"/>
            <a:ext cx="9196050" cy="7231429"/>
          </a:xfrm>
          <a:prstGeom prst="rect">
            <a:avLst/>
          </a:prstGeom>
        </p:spPr>
        <p:txBody>
          <a:bodyPr lIns="0" tIns="0" rIns="0" bIns="0" rtlCol="0" anchor="t">
            <a:spAutoFit/>
          </a:bodyPr>
          <a:lstStyle/>
          <a:p>
            <a:pPr algn="l">
              <a:lnSpc>
                <a:spcPts val="3042"/>
              </a:lnSpc>
              <a:spcBef>
                <a:spcPct val="0"/>
              </a:spcBef>
            </a:pPr>
            <a:r>
              <a:rPr lang="en-US" sz="2173" dirty="0">
                <a:solidFill>
                  <a:srgbClr val="000000"/>
                </a:solidFill>
                <a:latin typeface="Aileron"/>
                <a:ea typeface="Aileron"/>
                <a:cs typeface="Aileron"/>
                <a:sym typeface="Aileron"/>
              </a:rPr>
              <a:t>BVM Industries' Form Fill Seal (F.F.S.) machines offer numerous advantages that enhance operational efficiency and product quality. Firstly, these machines provide high-speed, continuous production capabilities, significantly increasing output and reducing operational costs. The advanced automation features ensure precise filling and sealing, minimizing product wastage and maintaining consistent quality.</a:t>
            </a:r>
          </a:p>
          <a:p>
            <a:pPr algn="l">
              <a:lnSpc>
                <a:spcPts val="3042"/>
              </a:lnSpc>
              <a:spcBef>
                <a:spcPct val="0"/>
              </a:spcBef>
            </a:pPr>
            <a:endParaRPr lang="en-US" sz="2173" dirty="0">
              <a:solidFill>
                <a:srgbClr val="000000"/>
              </a:solidFill>
              <a:latin typeface="Aileron"/>
              <a:ea typeface="Aileron"/>
              <a:cs typeface="Aileron"/>
              <a:sym typeface="Aileron"/>
            </a:endParaRPr>
          </a:p>
          <a:p>
            <a:pPr algn="l">
              <a:lnSpc>
                <a:spcPts val="3042"/>
              </a:lnSpc>
              <a:spcBef>
                <a:spcPct val="0"/>
              </a:spcBef>
            </a:pPr>
            <a:r>
              <a:rPr lang="en-US" sz="2173" dirty="0">
                <a:solidFill>
                  <a:srgbClr val="000000"/>
                </a:solidFill>
                <a:latin typeface="Aileron"/>
                <a:ea typeface="Aileron"/>
                <a:cs typeface="Aileron"/>
                <a:sym typeface="Aileron"/>
              </a:rPr>
              <a:t>Additionally, BVM Industries' F.F.S. machines are designed for versatility, accommodating a wide range of packaging materials and formats, which allows for easy adaptation to diverse product requirements. Their robust construction and reliable performance reduce maintenance needs and downtime, ensuring uninterrupted production.</a:t>
            </a:r>
          </a:p>
          <a:p>
            <a:pPr algn="l">
              <a:lnSpc>
                <a:spcPts val="3042"/>
              </a:lnSpc>
              <a:spcBef>
                <a:spcPct val="0"/>
              </a:spcBef>
            </a:pPr>
            <a:endParaRPr lang="en-US" sz="2173" dirty="0">
              <a:solidFill>
                <a:srgbClr val="000000"/>
              </a:solidFill>
              <a:latin typeface="Aileron"/>
              <a:ea typeface="Aileron"/>
              <a:cs typeface="Aileron"/>
              <a:sym typeface="Aileron"/>
            </a:endParaRPr>
          </a:p>
          <a:p>
            <a:pPr algn="l">
              <a:lnSpc>
                <a:spcPts val="3042"/>
              </a:lnSpc>
              <a:spcBef>
                <a:spcPct val="0"/>
              </a:spcBef>
            </a:pPr>
            <a:r>
              <a:rPr lang="en-US" sz="2173" dirty="0">
                <a:solidFill>
                  <a:srgbClr val="000000"/>
                </a:solidFill>
                <a:latin typeface="Aileron"/>
                <a:ea typeface="Aileron"/>
                <a:cs typeface="Aileron"/>
                <a:sym typeface="Aileron"/>
              </a:rPr>
              <a:t>Moreover, these machines incorporate user-friendly interfaces and advanced control systems, facilitating ease of operation and quick setup. This results in a streamlined production process and enhanced overall productivity. BVM Industries' commitment to innovation and quality in F.F.S. machinery underscores their dedication to meeting the evolving needs of the packaging industry.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0">
        <p159:morph option="byObject"/>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childTnLst>
                          </p:cTn>
                        </p:par>
                        <p:par>
                          <p:cTn id="16" fill="hold">
                            <p:stCondLst>
                              <p:cond delay="6000"/>
                            </p:stCondLst>
                            <p:childTnLst>
                              <p:par>
                                <p:cTn id="17" presetID="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0881"/>
            <a:ext cx="6413989" cy="10517881"/>
          </a:xfrm>
          <a:custGeom>
            <a:avLst/>
            <a:gdLst/>
            <a:ahLst/>
            <a:cxnLst/>
            <a:rect l="l" t="t" r="r" b="b"/>
            <a:pathLst>
              <a:path w="6413989" h="10517881">
                <a:moveTo>
                  <a:pt x="0" y="0"/>
                </a:moveTo>
                <a:lnTo>
                  <a:pt x="6413989" y="0"/>
                </a:lnTo>
                <a:lnTo>
                  <a:pt x="6413989" y="10517881"/>
                </a:lnTo>
                <a:lnTo>
                  <a:pt x="0" y="10517881"/>
                </a:lnTo>
                <a:lnTo>
                  <a:pt x="0" y="0"/>
                </a:lnTo>
                <a:close/>
              </a:path>
            </a:pathLst>
          </a:custGeom>
          <a:blipFill>
            <a:blip r:embed="rId2"/>
            <a:stretch>
              <a:fillRect t="-962" r="-41652" b="-962"/>
            </a:stretch>
          </a:blipFill>
        </p:spPr>
      </p:sp>
      <p:grpSp>
        <p:nvGrpSpPr>
          <p:cNvPr id="3" name="Group 3"/>
          <p:cNvGrpSpPr/>
          <p:nvPr/>
        </p:nvGrpSpPr>
        <p:grpSpPr>
          <a:xfrm>
            <a:off x="6413989" y="-432188"/>
            <a:ext cx="574746" cy="10920495"/>
            <a:chOff x="0" y="0"/>
            <a:chExt cx="151373" cy="2876180"/>
          </a:xfrm>
        </p:grpSpPr>
        <p:sp>
          <p:nvSpPr>
            <p:cNvPr id="4" name="Freeform 4"/>
            <p:cNvSpPr/>
            <p:nvPr/>
          </p:nvSpPr>
          <p:spPr>
            <a:xfrm>
              <a:off x="0" y="0"/>
              <a:ext cx="151373" cy="2876180"/>
            </a:xfrm>
            <a:custGeom>
              <a:avLst/>
              <a:gdLst/>
              <a:ahLst/>
              <a:cxnLst/>
              <a:rect l="l" t="t" r="r" b="b"/>
              <a:pathLst>
                <a:path w="151373" h="2876180">
                  <a:moveTo>
                    <a:pt x="0" y="0"/>
                  </a:moveTo>
                  <a:lnTo>
                    <a:pt x="151373" y="0"/>
                  </a:lnTo>
                  <a:lnTo>
                    <a:pt x="151373" y="2876180"/>
                  </a:lnTo>
                  <a:lnTo>
                    <a:pt x="0" y="2876180"/>
                  </a:lnTo>
                  <a:close/>
                </a:path>
              </a:pathLst>
            </a:custGeom>
            <a:solidFill>
              <a:srgbClr val="FFCE08"/>
            </a:solidFill>
          </p:spPr>
        </p:sp>
        <p:sp>
          <p:nvSpPr>
            <p:cNvPr id="5" name="TextBox 5"/>
            <p:cNvSpPr txBox="1"/>
            <p:nvPr/>
          </p:nvSpPr>
          <p:spPr>
            <a:xfrm>
              <a:off x="0" y="-38100"/>
              <a:ext cx="151373" cy="291428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673138" y="3567530"/>
            <a:ext cx="3788810" cy="1222373"/>
          </a:xfrm>
          <a:custGeom>
            <a:avLst/>
            <a:gdLst/>
            <a:ahLst/>
            <a:cxnLst/>
            <a:rect l="l" t="t" r="r" b="b"/>
            <a:pathLst>
              <a:path w="3788810" h="1222373">
                <a:moveTo>
                  <a:pt x="0" y="0"/>
                </a:moveTo>
                <a:lnTo>
                  <a:pt x="3788810" y="0"/>
                </a:lnTo>
                <a:lnTo>
                  <a:pt x="3788810" y="1222374"/>
                </a:lnTo>
                <a:lnTo>
                  <a:pt x="0" y="1222374"/>
                </a:lnTo>
                <a:lnTo>
                  <a:pt x="0" y="0"/>
                </a:lnTo>
                <a:close/>
              </a:path>
            </a:pathLst>
          </a:custGeom>
          <a:blipFill>
            <a:blip r:embed="rId3"/>
            <a:stretch>
              <a:fillRect l="-3771" r="-3771"/>
            </a:stretch>
          </a:blipFill>
        </p:spPr>
      </p:sp>
      <p:sp>
        <p:nvSpPr>
          <p:cNvPr id="7" name="Freeform 7"/>
          <p:cNvSpPr/>
          <p:nvPr/>
        </p:nvSpPr>
        <p:spPr>
          <a:xfrm>
            <a:off x="14775527" y="5161410"/>
            <a:ext cx="3112689" cy="1556344"/>
          </a:xfrm>
          <a:custGeom>
            <a:avLst/>
            <a:gdLst/>
            <a:ahLst/>
            <a:cxnLst/>
            <a:rect l="l" t="t" r="r" b="b"/>
            <a:pathLst>
              <a:path w="3112689" h="1556344">
                <a:moveTo>
                  <a:pt x="0" y="0"/>
                </a:moveTo>
                <a:lnTo>
                  <a:pt x="3112689" y="0"/>
                </a:lnTo>
                <a:lnTo>
                  <a:pt x="3112689" y="1556344"/>
                </a:lnTo>
                <a:lnTo>
                  <a:pt x="0" y="1556344"/>
                </a:lnTo>
                <a:lnTo>
                  <a:pt x="0" y="0"/>
                </a:lnTo>
                <a:close/>
              </a:path>
            </a:pathLst>
          </a:custGeom>
          <a:blipFill>
            <a:blip r:embed="rId4"/>
            <a:stretch>
              <a:fillRect/>
            </a:stretch>
          </a:blipFill>
        </p:spPr>
      </p:sp>
      <p:sp>
        <p:nvSpPr>
          <p:cNvPr id="8" name="Freeform 8"/>
          <p:cNvSpPr/>
          <p:nvPr/>
        </p:nvSpPr>
        <p:spPr>
          <a:xfrm>
            <a:off x="6859163" y="1585563"/>
            <a:ext cx="2841658" cy="2212069"/>
          </a:xfrm>
          <a:custGeom>
            <a:avLst/>
            <a:gdLst/>
            <a:ahLst/>
            <a:cxnLst/>
            <a:rect l="l" t="t" r="r" b="b"/>
            <a:pathLst>
              <a:path w="2841658" h="2212069">
                <a:moveTo>
                  <a:pt x="0" y="0"/>
                </a:moveTo>
                <a:lnTo>
                  <a:pt x="2841658" y="0"/>
                </a:lnTo>
                <a:lnTo>
                  <a:pt x="2841658" y="2212069"/>
                </a:lnTo>
                <a:lnTo>
                  <a:pt x="0" y="2212069"/>
                </a:lnTo>
                <a:lnTo>
                  <a:pt x="0" y="0"/>
                </a:lnTo>
                <a:close/>
              </a:path>
            </a:pathLst>
          </a:custGeom>
          <a:blipFill>
            <a:blip r:embed="rId5"/>
            <a:stretch>
              <a:fillRect/>
            </a:stretch>
          </a:blipFill>
        </p:spPr>
      </p:sp>
      <p:sp>
        <p:nvSpPr>
          <p:cNvPr id="9" name="Freeform 9"/>
          <p:cNvSpPr/>
          <p:nvPr/>
        </p:nvSpPr>
        <p:spPr>
          <a:xfrm>
            <a:off x="6988734" y="5028060"/>
            <a:ext cx="2582516" cy="2344362"/>
          </a:xfrm>
          <a:custGeom>
            <a:avLst/>
            <a:gdLst/>
            <a:ahLst/>
            <a:cxnLst/>
            <a:rect l="l" t="t" r="r" b="b"/>
            <a:pathLst>
              <a:path w="2582516" h="2344362">
                <a:moveTo>
                  <a:pt x="0" y="0"/>
                </a:moveTo>
                <a:lnTo>
                  <a:pt x="2582516" y="0"/>
                </a:lnTo>
                <a:lnTo>
                  <a:pt x="2582516" y="2344361"/>
                </a:lnTo>
                <a:lnTo>
                  <a:pt x="0" y="2344361"/>
                </a:lnTo>
                <a:lnTo>
                  <a:pt x="0" y="0"/>
                </a:lnTo>
                <a:close/>
              </a:path>
            </a:pathLst>
          </a:custGeom>
          <a:blipFill>
            <a:blip r:embed="rId6"/>
            <a:stretch>
              <a:fillRect t="-5079" b="-5079"/>
            </a:stretch>
          </a:blipFill>
        </p:spPr>
      </p:sp>
      <p:sp>
        <p:nvSpPr>
          <p:cNvPr id="10" name="Freeform 10"/>
          <p:cNvSpPr/>
          <p:nvPr/>
        </p:nvSpPr>
        <p:spPr>
          <a:xfrm>
            <a:off x="7114358" y="7944016"/>
            <a:ext cx="2331269" cy="2342984"/>
          </a:xfrm>
          <a:custGeom>
            <a:avLst/>
            <a:gdLst/>
            <a:ahLst/>
            <a:cxnLst/>
            <a:rect l="l" t="t" r="r" b="b"/>
            <a:pathLst>
              <a:path w="2331269" h="2342984">
                <a:moveTo>
                  <a:pt x="0" y="0"/>
                </a:moveTo>
                <a:lnTo>
                  <a:pt x="2331269" y="0"/>
                </a:lnTo>
                <a:lnTo>
                  <a:pt x="2331269" y="2342984"/>
                </a:lnTo>
                <a:lnTo>
                  <a:pt x="0" y="2342984"/>
                </a:lnTo>
                <a:lnTo>
                  <a:pt x="0" y="0"/>
                </a:lnTo>
                <a:close/>
              </a:path>
            </a:pathLst>
          </a:custGeom>
          <a:blipFill>
            <a:blip r:embed="rId7"/>
            <a:stretch>
              <a:fillRect/>
            </a:stretch>
          </a:blipFill>
        </p:spPr>
      </p:sp>
      <p:sp>
        <p:nvSpPr>
          <p:cNvPr id="11" name="Freeform 11"/>
          <p:cNvSpPr/>
          <p:nvPr/>
        </p:nvSpPr>
        <p:spPr>
          <a:xfrm>
            <a:off x="9545737" y="7505771"/>
            <a:ext cx="2127402" cy="2723074"/>
          </a:xfrm>
          <a:custGeom>
            <a:avLst/>
            <a:gdLst/>
            <a:ahLst/>
            <a:cxnLst/>
            <a:rect l="l" t="t" r="r" b="b"/>
            <a:pathLst>
              <a:path w="2127402" h="2723074">
                <a:moveTo>
                  <a:pt x="0" y="0"/>
                </a:moveTo>
                <a:lnTo>
                  <a:pt x="2127401" y="0"/>
                </a:lnTo>
                <a:lnTo>
                  <a:pt x="2127401" y="2723074"/>
                </a:lnTo>
                <a:lnTo>
                  <a:pt x="0" y="2723074"/>
                </a:lnTo>
                <a:lnTo>
                  <a:pt x="0" y="0"/>
                </a:lnTo>
                <a:close/>
              </a:path>
            </a:pathLst>
          </a:custGeom>
          <a:blipFill>
            <a:blip r:embed="rId8"/>
            <a:stretch>
              <a:fillRect/>
            </a:stretch>
          </a:blipFill>
        </p:spPr>
      </p:sp>
      <p:sp>
        <p:nvSpPr>
          <p:cNvPr id="12" name="Freeform 12"/>
          <p:cNvSpPr/>
          <p:nvPr/>
        </p:nvSpPr>
        <p:spPr>
          <a:xfrm>
            <a:off x="6936889" y="137214"/>
            <a:ext cx="5527865" cy="1448349"/>
          </a:xfrm>
          <a:custGeom>
            <a:avLst/>
            <a:gdLst/>
            <a:ahLst/>
            <a:cxnLst/>
            <a:rect l="l" t="t" r="r" b="b"/>
            <a:pathLst>
              <a:path w="5527865" h="1448349">
                <a:moveTo>
                  <a:pt x="0" y="0"/>
                </a:moveTo>
                <a:lnTo>
                  <a:pt x="5527865" y="0"/>
                </a:lnTo>
                <a:lnTo>
                  <a:pt x="5527865" y="1448349"/>
                </a:lnTo>
                <a:lnTo>
                  <a:pt x="0" y="1448349"/>
                </a:lnTo>
                <a:lnTo>
                  <a:pt x="0" y="0"/>
                </a:lnTo>
                <a:close/>
              </a:path>
            </a:pathLst>
          </a:custGeom>
          <a:blipFill>
            <a:blip r:embed="rId9"/>
            <a:stretch>
              <a:fillRect/>
            </a:stretch>
          </a:blipFill>
        </p:spPr>
      </p:sp>
      <p:sp>
        <p:nvSpPr>
          <p:cNvPr id="13" name="Freeform 13"/>
          <p:cNvSpPr/>
          <p:nvPr/>
        </p:nvSpPr>
        <p:spPr>
          <a:xfrm>
            <a:off x="12802653" y="0"/>
            <a:ext cx="5284359" cy="1267077"/>
          </a:xfrm>
          <a:custGeom>
            <a:avLst/>
            <a:gdLst/>
            <a:ahLst/>
            <a:cxnLst/>
            <a:rect l="l" t="t" r="r" b="b"/>
            <a:pathLst>
              <a:path w="5284359" h="1267077">
                <a:moveTo>
                  <a:pt x="0" y="0"/>
                </a:moveTo>
                <a:lnTo>
                  <a:pt x="5284360" y="0"/>
                </a:lnTo>
                <a:lnTo>
                  <a:pt x="5284360" y="1267077"/>
                </a:lnTo>
                <a:lnTo>
                  <a:pt x="0" y="1267077"/>
                </a:lnTo>
                <a:lnTo>
                  <a:pt x="0" y="0"/>
                </a:lnTo>
                <a:close/>
              </a:path>
            </a:pathLst>
          </a:custGeom>
          <a:blipFill>
            <a:blip r:embed="rId10"/>
            <a:stretch>
              <a:fillRect t="-5962" b="-5962"/>
            </a:stretch>
          </a:blipFill>
        </p:spPr>
      </p:sp>
      <p:sp>
        <p:nvSpPr>
          <p:cNvPr id="14" name="Freeform 14"/>
          <p:cNvSpPr/>
          <p:nvPr/>
        </p:nvSpPr>
        <p:spPr>
          <a:xfrm>
            <a:off x="6954024" y="3155995"/>
            <a:ext cx="4775546" cy="1872064"/>
          </a:xfrm>
          <a:custGeom>
            <a:avLst/>
            <a:gdLst/>
            <a:ahLst/>
            <a:cxnLst/>
            <a:rect l="l" t="t" r="r" b="b"/>
            <a:pathLst>
              <a:path w="4775546" h="1872064">
                <a:moveTo>
                  <a:pt x="0" y="0"/>
                </a:moveTo>
                <a:lnTo>
                  <a:pt x="4775546" y="0"/>
                </a:lnTo>
                <a:lnTo>
                  <a:pt x="4775546" y="1872065"/>
                </a:lnTo>
                <a:lnTo>
                  <a:pt x="0" y="1872065"/>
                </a:lnTo>
                <a:lnTo>
                  <a:pt x="0" y="0"/>
                </a:lnTo>
                <a:close/>
              </a:path>
            </a:pathLst>
          </a:custGeom>
          <a:blipFill>
            <a:blip r:embed="rId11"/>
            <a:stretch>
              <a:fillRect t="-32049"/>
            </a:stretch>
          </a:blipFill>
        </p:spPr>
      </p:sp>
      <p:sp>
        <p:nvSpPr>
          <p:cNvPr id="15" name="Freeform 15"/>
          <p:cNvSpPr/>
          <p:nvPr/>
        </p:nvSpPr>
        <p:spPr>
          <a:xfrm>
            <a:off x="9445627" y="1722816"/>
            <a:ext cx="5478925" cy="1433179"/>
          </a:xfrm>
          <a:custGeom>
            <a:avLst/>
            <a:gdLst/>
            <a:ahLst/>
            <a:cxnLst/>
            <a:rect l="l" t="t" r="r" b="b"/>
            <a:pathLst>
              <a:path w="5478925" h="1433179">
                <a:moveTo>
                  <a:pt x="0" y="0"/>
                </a:moveTo>
                <a:lnTo>
                  <a:pt x="5478925" y="0"/>
                </a:lnTo>
                <a:lnTo>
                  <a:pt x="5478925" y="1433179"/>
                </a:lnTo>
                <a:lnTo>
                  <a:pt x="0" y="1433179"/>
                </a:lnTo>
                <a:lnTo>
                  <a:pt x="0" y="0"/>
                </a:lnTo>
                <a:close/>
              </a:path>
            </a:pathLst>
          </a:custGeom>
          <a:blipFill>
            <a:blip r:embed="rId12"/>
            <a:stretch>
              <a:fillRect/>
            </a:stretch>
          </a:blipFill>
        </p:spPr>
      </p:sp>
      <p:sp>
        <p:nvSpPr>
          <p:cNvPr id="16" name="Freeform 16"/>
          <p:cNvSpPr/>
          <p:nvPr/>
        </p:nvSpPr>
        <p:spPr>
          <a:xfrm>
            <a:off x="9965908" y="5161410"/>
            <a:ext cx="4419094" cy="1723447"/>
          </a:xfrm>
          <a:custGeom>
            <a:avLst/>
            <a:gdLst/>
            <a:ahLst/>
            <a:cxnLst/>
            <a:rect l="l" t="t" r="r" b="b"/>
            <a:pathLst>
              <a:path w="4419094" h="1723447">
                <a:moveTo>
                  <a:pt x="0" y="0"/>
                </a:moveTo>
                <a:lnTo>
                  <a:pt x="4419094" y="0"/>
                </a:lnTo>
                <a:lnTo>
                  <a:pt x="4419094" y="1723446"/>
                </a:lnTo>
                <a:lnTo>
                  <a:pt x="0" y="1723446"/>
                </a:lnTo>
                <a:lnTo>
                  <a:pt x="0" y="0"/>
                </a:lnTo>
                <a:close/>
              </a:path>
            </a:pathLst>
          </a:custGeom>
          <a:blipFill>
            <a:blip r:embed="rId13"/>
            <a:stretch>
              <a:fillRect/>
            </a:stretch>
          </a:blipFill>
        </p:spPr>
      </p:sp>
      <p:sp>
        <p:nvSpPr>
          <p:cNvPr id="17" name="Freeform 17"/>
          <p:cNvSpPr/>
          <p:nvPr/>
        </p:nvSpPr>
        <p:spPr>
          <a:xfrm>
            <a:off x="15630302" y="1534815"/>
            <a:ext cx="2456711" cy="2557213"/>
          </a:xfrm>
          <a:custGeom>
            <a:avLst/>
            <a:gdLst/>
            <a:ahLst/>
            <a:cxnLst/>
            <a:rect l="l" t="t" r="r" b="b"/>
            <a:pathLst>
              <a:path w="2456711" h="2557213">
                <a:moveTo>
                  <a:pt x="0" y="0"/>
                </a:moveTo>
                <a:lnTo>
                  <a:pt x="2456711" y="0"/>
                </a:lnTo>
                <a:lnTo>
                  <a:pt x="2456711" y="2557213"/>
                </a:lnTo>
                <a:lnTo>
                  <a:pt x="0" y="2557213"/>
                </a:lnTo>
                <a:lnTo>
                  <a:pt x="0" y="0"/>
                </a:lnTo>
                <a:close/>
              </a:path>
            </a:pathLst>
          </a:custGeom>
          <a:blipFill>
            <a:blip r:embed="rId14"/>
            <a:stretch>
              <a:fillRect/>
            </a:stretch>
          </a:blipFill>
        </p:spPr>
      </p:sp>
      <p:sp>
        <p:nvSpPr>
          <p:cNvPr id="18" name="Freeform 18"/>
          <p:cNvSpPr/>
          <p:nvPr/>
        </p:nvSpPr>
        <p:spPr>
          <a:xfrm>
            <a:off x="12335691" y="7647390"/>
            <a:ext cx="2439836" cy="2439836"/>
          </a:xfrm>
          <a:custGeom>
            <a:avLst/>
            <a:gdLst/>
            <a:ahLst/>
            <a:cxnLst/>
            <a:rect l="l" t="t" r="r" b="b"/>
            <a:pathLst>
              <a:path w="2439836" h="2439836">
                <a:moveTo>
                  <a:pt x="0" y="0"/>
                </a:moveTo>
                <a:lnTo>
                  <a:pt x="2439836" y="0"/>
                </a:lnTo>
                <a:lnTo>
                  <a:pt x="2439836" y="2439836"/>
                </a:lnTo>
                <a:lnTo>
                  <a:pt x="0" y="2439836"/>
                </a:lnTo>
                <a:lnTo>
                  <a:pt x="0" y="0"/>
                </a:lnTo>
                <a:close/>
              </a:path>
            </a:pathLst>
          </a:custGeom>
          <a:blipFill>
            <a:blip r:embed="rId15"/>
            <a:stretch>
              <a:fillRect/>
            </a:stretch>
          </a:blipFill>
        </p:spPr>
      </p:sp>
      <p:sp>
        <p:nvSpPr>
          <p:cNvPr id="19" name="Freeform 19"/>
          <p:cNvSpPr/>
          <p:nvPr/>
        </p:nvSpPr>
        <p:spPr>
          <a:xfrm>
            <a:off x="15113710" y="7505771"/>
            <a:ext cx="2878221" cy="2668222"/>
          </a:xfrm>
          <a:custGeom>
            <a:avLst/>
            <a:gdLst/>
            <a:ahLst/>
            <a:cxnLst/>
            <a:rect l="l" t="t" r="r" b="b"/>
            <a:pathLst>
              <a:path w="2878221" h="2668222">
                <a:moveTo>
                  <a:pt x="0" y="0"/>
                </a:moveTo>
                <a:lnTo>
                  <a:pt x="2878221" y="0"/>
                </a:lnTo>
                <a:lnTo>
                  <a:pt x="2878221" y="2668222"/>
                </a:lnTo>
                <a:lnTo>
                  <a:pt x="0" y="2668222"/>
                </a:lnTo>
                <a:lnTo>
                  <a:pt x="0" y="0"/>
                </a:lnTo>
                <a:close/>
              </a:path>
            </a:pathLst>
          </a:custGeom>
          <a:blipFill>
            <a:blip r:embed="rId16"/>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50" advTm="10000">
        <p159:morph option="byObject"/>
      </p:transition>
    </mc:Choice>
    <mc:Fallback xmlns="">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 presetClass="entr" presetSubtype="4"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4"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2" presetClass="entr" presetSubtype="4"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par>
                          <p:cTn id="67" fill="hold">
                            <p:stCondLst>
                              <p:cond delay="6500"/>
                            </p:stCondLst>
                            <p:childTnLst>
                              <p:par>
                                <p:cTn id="68" presetID="2" presetClass="entr" presetSubtype="4"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additive="base">
                                        <p:cTn id="70" dur="500" fill="hold"/>
                                        <p:tgtEl>
                                          <p:spTgt spid="7"/>
                                        </p:tgtEl>
                                        <p:attrNameLst>
                                          <p:attrName>ppt_x</p:attrName>
                                        </p:attrNameLst>
                                      </p:cBhvr>
                                      <p:tavLst>
                                        <p:tav tm="0">
                                          <p:val>
                                            <p:strVal val="#ppt_x"/>
                                          </p:val>
                                        </p:tav>
                                        <p:tav tm="100000">
                                          <p:val>
                                            <p:strVal val="#ppt_x"/>
                                          </p:val>
                                        </p:tav>
                                      </p:tavLst>
                                    </p:anim>
                                    <p:anim calcmode="lin" valueType="num">
                                      <p:cBhvr additive="base">
                                        <p:cTn id="71" dur="500" fill="hold"/>
                                        <p:tgtEl>
                                          <p:spTgt spid="7"/>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2" presetClass="entr" presetSubtype="4"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ppt_x"/>
                                          </p:val>
                                        </p:tav>
                                        <p:tav tm="100000">
                                          <p:val>
                                            <p:strVal val="#ppt_x"/>
                                          </p:val>
                                        </p:tav>
                                      </p:tavLst>
                                    </p:anim>
                                    <p:anim calcmode="lin" valueType="num">
                                      <p:cBhvr additive="base">
                                        <p:cTn id="76" dur="500" fill="hold"/>
                                        <p:tgtEl>
                                          <p:spTgt spid="13"/>
                                        </p:tgtEl>
                                        <p:attrNameLst>
                                          <p:attrName>ppt_y</p:attrName>
                                        </p:attrNameLst>
                                      </p:cBhvr>
                                      <p:tavLst>
                                        <p:tav tm="0">
                                          <p:val>
                                            <p:strVal val="1+#ppt_h/2"/>
                                          </p:val>
                                        </p:tav>
                                        <p:tav tm="100000">
                                          <p:val>
                                            <p:strVal val="#ppt_y"/>
                                          </p:val>
                                        </p:tav>
                                      </p:tavLst>
                                    </p:anim>
                                  </p:childTnLst>
                                </p:cTn>
                              </p:par>
                            </p:childTnLst>
                          </p:cTn>
                        </p:par>
                        <p:par>
                          <p:cTn id="77" fill="hold">
                            <p:stCondLst>
                              <p:cond delay="7500"/>
                            </p:stCondLst>
                            <p:childTnLst>
                              <p:par>
                                <p:cTn id="78" presetID="21" presetClass="entr" presetSubtype="1" fill="hold" nodeType="after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heel(1)">
                                      <p:cBhvr>
                                        <p:cTn id="8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114800" cy="10287000"/>
            <a:chOff x="0" y="0"/>
            <a:chExt cx="1083733" cy="2709333"/>
          </a:xfrm>
        </p:grpSpPr>
        <p:sp>
          <p:nvSpPr>
            <p:cNvPr id="3" name="Freeform 3"/>
            <p:cNvSpPr/>
            <p:nvPr/>
          </p:nvSpPr>
          <p:spPr>
            <a:xfrm>
              <a:off x="0" y="0"/>
              <a:ext cx="1083733" cy="2709333"/>
            </a:xfrm>
            <a:custGeom>
              <a:avLst/>
              <a:gdLst/>
              <a:ahLst/>
              <a:cxnLst/>
              <a:rect l="l" t="t" r="r" b="b"/>
              <a:pathLst>
                <a:path w="1083733" h="2709333">
                  <a:moveTo>
                    <a:pt x="0" y="0"/>
                  </a:moveTo>
                  <a:lnTo>
                    <a:pt x="1083733" y="0"/>
                  </a:lnTo>
                  <a:lnTo>
                    <a:pt x="1083733" y="2709333"/>
                  </a:lnTo>
                  <a:lnTo>
                    <a:pt x="0" y="2709333"/>
                  </a:lnTo>
                  <a:close/>
                </a:path>
              </a:pathLst>
            </a:custGeom>
            <a:solidFill>
              <a:srgbClr val="FFCE08"/>
            </a:solidFill>
          </p:spPr>
        </p:sp>
        <p:sp>
          <p:nvSpPr>
            <p:cNvPr id="4" name="TextBox 4"/>
            <p:cNvSpPr txBox="1"/>
            <p:nvPr/>
          </p:nvSpPr>
          <p:spPr>
            <a:xfrm>
              <a:off x="0" y="-38100"/>
              <a:ext cx="1083733"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7261562" cy="9258300"/>
            <a:chOff x="0" y="0"/>
            <a:chExt cx="9682083" cy="12344400"/>
          </a:xfrm>
        </p:grpSpPr>
        <p:pic>
          <p:nvPicPr>
            <p:cNvPr id="6" name="Picture 6"/>
            <p:cNvPicPr>
              <a:picLocks noChangeAspect="1"/>
            </p:cNvPicPr>
            <p:nvPr/>
          </p:nvPicPr>
          <p:blipFill>
            <a:blip r:embed="rId3"/>
            <a:srcRect t="7500" b="7500"/>
            <a:stretch>
              <a:fillRect/>
            </a:stretch>
          </p:blipFill>
          <p:spPr>
            <a:xfrm>
              <a:off x="0" y="0"/>
              <a:ext cx="9682083" cy="12344400"/>
            </a:xfrm>
            <a:prstGeom prst="rect">
              <a:avLst/>
            </a:prstGeom>
          </p:spPr>
        </p:pic>
      </p:grpSp>
      <p:grpSp>
        <p:nvGrpSpPr>
          <p:cNvPr id="7" name="Group 7"/>
          <p:cNvGrpSpPr/>
          <p:nvPr/>
        </p:nvGrpSpPr>
        <p:grpSpPr>
          <a:xfrm>
            <a:off x="10908863" y="4287519"/>
            <a:ext cx="6328235" cy="2939796"/>
            <a:chOff x="0" y="0"/>
            <a:chExt cx="1666696" cy="774267"/>
          </a:xfrm>
        </p:grpSpPr>
        <p:sp>
          <p:nvSpPr>
            <p:cNvPr id="8" name="Freeform 8"/>
            <p:cNvSpPr/>
            <p:nvPr/>
          </p:nvSpPr>
          <p:spPr>
            <a:xfrm>
              <a:off x="0" y="0"/>
              <a:ext cx="1666696" cy="774267"/>
            </a:xfrm>
            <a:custGeom>
              <a:avLst/>
              <a:gdLst/>
              <a:ahLst/>
              <a:cxnLst/>
              <a:rect l="l" t="t" r="r" b="b"/>
              <a:pathLst>
                <a:path w="1666696" h="774267">
                  <a:moveTo>
                    <a:pt x="0" y="0"/>
                  </a:moveTo>
                  <a:lnTo>
                    <a:pt x="1666696" y="0"/>
                  </a:lnTo>
                  <a:lnTo>
                    <a:pt x="1666696" y="774267"/>
                  </a:lnTo>
                  <a:lnTo>
                    <a:pt x="0" y="774267"/>
                  </a:lnTo>
                  <a:close/>
                </a:path>
              </a:pathLst>
            </a:custGeom>
            <a:solidFill>
              <a:srgbClr val="000000">
                <a:alpha val="0"/>
              </a:srgbClr>
            </a:solidFill>
            <a:ln w="38100" cap="sq">
              <a:solidFill>
                <a:srgbClr val="737373"/>
              </a:solidFill>
              <a:prstDash val="solid"/>
              <a:miter/>
            </a:ln>
          </p:spPr>
        </p:sp>
        <p:sp>
          <p:nvSpPr>
            <p:cNvPr id="9" name="TextBox 9"/>
            <p:cNvSpPr txBox="1"/>
            <p:nvPr/>
          </p:nvSpPr>
          <p:spPr>
            <a:xfrm>
              <a:off x="0" y="-38100"/>
              <a:ext cx="1666696" cy="81236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366330" y="5469158"/>
            <a:ext cx="576517" cy="57651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6492035" y="5632399"/>
            <a:ext cx="325106" cy="250036"/>
          </a:xfrm>
          <a:custGeom>
            <a:avLst/>
            <a:gdLst/>
            <a:ahLst/>
            <a:cxnLst/>
            <a:rect l="l" t="t" r="r" b="b"/>
            <a:pathLst>
              <a:path w="325106" h="250036">
                <a:moveTo>
                  <a:pt x="0" y="0"/>
                </a:moveTo>
                <a:lnTo>
                  <a:pt x="325106" y="0"/>
                </a:lnTo>
                <a:lnTo>
                  <a:pt x="325106" y="250036"/>
                </a:lnTo>
                <a:lnTo>
                  <a:pt x="0" y="2500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8" name="Group 18"/>
          <p:cNvGrpSpPr/>
          <p:nvPr/>
        </p:nvGrpSpPr>
        <p:grpSpPr>
          <a:xfrm>
            <a:off x="16366330" y="4502116"/>
            <a:ext cx="576517" cy="57651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a:ln cap="sq">
              <a:no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flipH="1">
            <a:off x="16473082" y="4608869"/>
            <a:ext cx="363011" cy="363011"/>
          </a:xfrm>
          <a:custGeom>
            <a:avLst/>
            <a:gdLst/>
            <a:ahLst/>
            <a:cxnLst/>
            <a:rect l="l" t="t" r="r" b="b"/>
            <a:pathLst>
              <a:path w="363011" h="363011">
                <a:moveTo>
                  <a:pt x="363012" y="0"/>
                </a:moveTo>
                <a:lnTo>
                  <a:pt x="0" y="0"/>
                </a:lnTo>
                <a:lnTo>
                  <a:pt x="0" y="363011"/>
                </a:lnTo>
                <a:lnTo>
                  <a:pt x="363012" y="363011"/>
                </a:lnTo>
                <a:lnTo>
                  <a:pt x="36301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074264" y="-22767"/>
            <a:ext cx="4989830" cy="1933559"/>
          </a:xfrm>
          <a:custGeom>
            <a:avLst/>
            <a:gdLst/>
            <a:ahLst/>
            <a:cxnLst/>
            <a:rect l="l" t="t" r="r" b="b"/>
            <a:pathLst>
              <a:path w="4989830" h="1933559">
                <a:moveTo>
                  <a:pt x="0" y="0"/>
                </a:moveTo>
                <a:lnTo>
                  <a:pt x="4989830" y="0"/>
                </a:lnTo>
                <a:lnTo>
                  <a:pt x="4989830" y="1933559"/>
                </a:lnTo>
                <a:lnTo>
                  <a:pt x="0" y="1933559"/>
                </a:lnTo>
                <a:lnTo>
                  <a:pt x="0" y="0"/>
                </a:lnTo>
                <a:close/>
              </a:path>
            </a:pathLst>
          </a:custGeom>
          <a:blipFill>
            <a:blip r:embed="rId8"/>
            <a:stretch>
              <a:fillRect/>
            </a:stretch>
          </a:blipFill>
        </p:spPr>
      </p:sp>
      <p:sp>
        <p:nvSpPr>
          <p:cNvPr id="23" name="Freeform 23"/>
          <p:cNvSpPr/>
          <p:nvPr/>
        </p:nvSpPr>
        <p:spPr>
          <a:xfrm>
            <a:off x="16346559" y="6468534"/>
            <a:ext cx="579647" cy="579647"/>
          </a:xfrm>
          <a:custGeom>
            <a:avLst/>
            <a:gdLst/>
            <a:ahLst/>
            <a:cxnLst/>
            <a:rect l="l" t="t" r="r" b="b"/>
            <a:pathLst>
              <a:path w="579647" h="579647">
                <a:moveTo>
                  <a:pt x="0" y="0"/>
                </a:moveTo>
                <a:lnTo>
                  <a:pt x="579647" y="0"/>
                </a:lnTo>
                <a:lnTo>
                  <a:pt x="579647" y="579647"/>
                </a:lnTo>
                <a:lnTo>
                  <a:pt x="0" y="5796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8463923" y="1829447"/>
            <a:ext cx="8795377" cy="2088952"/>
          </a:xfrm>
          <a:prstGeom prst="rect">
            <a:avLst/>
          </a:prstGeom>
        </p:spPr>
        <p:txBody>
          <a:bodyPr lIns="0" tIns="0" rIns="0" bIns="0" rtlCol="0" anchor="t">
            <a:spAutoFit/>
          </a:bodyPr>
          <a:lstStyle/>
          <a:p>
            <a:pPr algn="r">
              <a:lnSpc>
                <a:spcPts val="8000"/>
              </a:lnSpc>
            </a:pPr>
            <a:r>
              <a:rPr lang="en-US" sz="8000">
                <a:solidFill>
                  <a:srgbClr val="000000"/>
                </a:solidFill>
                <a:latin typeface="Archivo Black"/>
                <a:ea typeface="Archivo Black"/>
                <a:cs typeface="Archivo Black"/>
                <a:sym typeface="Archivo Black"/>
              </a:rPr>
              <a:t>Let's Connect With Us!</a:t>
            </a:r>
          </a:p>
        </p:txBody>
      </p:sp>
      <p:sp>
        <p:nvSpPr>
          <p:cNvPr id="25" name="TextBox 25"/>
          <p:cNvSpPr txBox="1"/>
          <p:nvPr/>
        </p:nvSpPr>
        <p:spPr>
          <a:xfrm>
            <a:off x="11353598" y="5522506"/>
            <a:ext cx="4817323" cy="860445"/>
          </a:xfrm>
          <a:prstGeom prst="rect">
            <a:avLst/>
          </a:prstGeom>
        </p:spPr>
        <p:txBody>
          <a:bodyPr lIns="0" tIns="0" rIns="0" bIns="0" rtlCol="0" anchor="t">
            <a:spAutoFit/>
          </a:bodyPr>
          <a:lstStyle/>
          <a:p>
            <a:pPr algn="r">
              <a:lnSpc>
                <a:spcPts val="3498"/>
              </a:lnSpc>
            </a:pPr>
            <a:r>
              <a:rPr lang="en-US" sz="2499">
                <a:solidFill>
                  <a:srgbClr val="000000"/>
                </a:solidFill>
                <a:latin typeface="Aileron"/>
                <a:ea typeface="Aileron"/>
                <a:cs typeface="Aileron"/>
                <a:sym typeface="Aileron"/>
              </a:rPr>
              <a:t>bvmengineeringindustries@gmail.com</a:t>
            </a:r>
          </a:p>
        </p:txBody>
      </p:sp>
      <p:sp>
        <p:nvSpPr>
          <p:cNvPr id="26" name="TextBox 26"/>
          <p:cNvSpPr txBox="1"/>
          <p:nvPr/>
        </p:nvSpPr>
        <p:spPr>
          <a:xfrm>
            <a:off x="11353598" y="4555464"/>
            <a:ext cx="4817323" cy="422295"/>
          </a:xfrm>
          <a:prstGeom prst="rect">
            <a:avLst/>
          </a:prstGeom>
        </p:spPr>
        <p:txBody>
          <a:bodyPr lIns="0" tIns="0" rIns="0" bIns="0" rtlCol="0" anchor="t">
            <a:spAutoFit/>
          </a:bodyPr>
          <a:lstStyle/>
          <a:p>
            <a:pPr marL="0" lvl="0" indent="0" algn="r">
              <a:lnSpc>
                <a:spcPts val="3498"/>
              </a:lnSpc>
              <a:spcBef>
                <a:spcPct val="0"/>
              </a:spcBef>
            </a:pPr>
            <a:r>
              <a:rPr lang="en-US" sz="2499">
                <a:solidFill>
                  <a:srgbClr val="000000"/>
                </a:solidFill>
                <a:latin typeface="Aileron"/>
                <a:ea typeface="Aileron"/>
                <a:cs typeface="Aileron"/>
                <a:sym typeface="Aileron"/>
              </a:rPr>
              <a:t>+91 70182 31499</a:t>
            </a:r>
          </a:p>
        </p:txBody>
      </p:sp>
      <p:sp>
        <p:nvSpPr>
          <p:cNvPr id="27" name="TextBox 27"/>
          <p:cNvSpPr txBox="1"/>
          <p:nvPr/>
        </p:nvSpPr>
        <p:spPr>
          <a:xfrm>
            <a:off x="10908863" y="6611060"/>
            <a:ext cx="6328235" cy="405765"/>
          </a:xfrm>
          <a:prstGeom prst="rect">
            <a:avLst/>
          </a:prstGeom>
        </p:spPr>
        <p:txBody>
          <a:bodyPr lIns="0" tIns="0" rIns="0" bIns="0" rtlCol="0" anchor="t">
            <a:spAutoFit/>
          </a:bodyPr>
          <a:lstStyle/>
          <a:p>
            <a:pPr algn="ctr">
              <a:lnSpc>
                <a:spcPts val="3359"/>
              </a:lnSpc>
              <a:spcBef>
                <a:spcPct val="0"/>
              </a:spcBef>
            </a:pPr>
            <a:r>
              <a:rPr lang="en-US" sz="2399" dirty="0" err="1">
                <a:solidFill>
                  <a:srgbClr val="000000"/>
                </a:solidFill>
                <a:latin typeface="Aileron"/>
                <a:ea typeface="Aileron"/>
                <a:cs typeface="Aileron"/>
                <a:sym typeface="Aileron"/>
              </a:rPr>
              <a:t>Baddi</a:t>
            </a:r>
            <a:r>
              <a:rPr lang="en-US" sz="2399" dirty="0">
                <a:solidFill>
                  <a:srgbClr val="000000"/>
                </a:solidFill>
                <a:latin typeface="Aileron"/>
                <a:ea typeface="Aileron"/>
                <a:cs typeface="Aileron"/>
                <a:sym typeface="Aileron"/>
              </a:rPr>
              <a:t> , </a:t>
            </a:r>
            <a:r>
              <a:rPr lang="en-US" sz="2399" dirty="0" err="1">
                <a:solidFill>
                  <a:srgbClr val="000000"/>
                </a:solidFill>
                <a:latin typeface="Aileron"/>
                <a:ea typeface="Aileron"/>
                <a:cs typeface="Aileron"/>
                <a:sym typeface="Aileron"/>
              </a:rPr>
              <a:t>himachal</a:t>
            </a:r>
            <a:r>
              <a:rPr lang="en-US" sz="2399" dirty="0">
                <a:solidFill>
                  <a:srgbClr val="000000"/>
                </a:solidFill>
                <a:latin typeface="Aileron"/>
                <a:ea typeface="Aileron"/>
                <a:cs typeface="Aileron"/>
                <a:sym typeface="Aileron"/>
              </a:rPr>
              <a:t> </a:t>
            </a:r>
            <a:r>
              <a:rPr lang="en-US" sz="2399" dirty="0" err="1">
                <a:solidFill>
                  <a:srgbClr val="000000"/>
                </a:solidFill>
                <a:latin typeface="Aileron"/>
                <a:ea typeface="Aileron"/>
                <a:cs typeface="Aileron"/>
                <a:sym typeface="Aileron"/>
              </a:rPr>
              <a:t>pradesh</a:t>
            </a:r>
            <a:endParaRPr lang="en-US" sz="2399" dirty="0">
              <a:solidFill>
                <a:srgbClr val="000000"/>
              </a:solidFill>
              <a:latin typeface="Aileron"/>
              <a:ea typeface="Aileron"/>
              <a:cs typeface="Aileron"/>
              <a:sym typeface="Aileron"/>
            </a:endParaRPr>
          </a:p>
        </p:txBody>
      </p:sp>
      <p:sp>
        <p:nvSpPr>
          <p:cNvPr id="28" name="TextBox 28"/>
          <p:cNvSpPr txBox="1"/>
          <p:nvPr/>
        </p:nvSpPr>
        <p:spPr>
          <a:xfrm>
            <a:off x="9144000" y="7617840"/>
            <a:ext cx="8759199" cy="2333858"/>
          </a:xfrm>
          <a:prstGeom prst="rect">
            <a:avLst/>
          </a:prstGeom>
        </p:spPr>
        <p:txBody>
          <a:bodyPr lIns="0" tIns="0" rIns="0" bIns="0" rtlCol="0" anchor="t">
            <a:spAutoFit/>
          </a:bodyPr>
          <a:lstStyle/>
          <a:p>
            <a:pPr algn="l">
              <a:lnSpc>
                <a:spcPts val="3137"/>
              </a:lnSpc>
              <a:spcBef>
                <a:spcPct val="0"/>
              </a:spcBef>
            </a:pPr>
            <a:r>
              <a:rPr lang="en-US" sz="2240" dirty="0">
                <a:solidFill>
                  <a:srgbClr val="000000"/>
                </a:solidFill>
                <a:latin typeface="Aileron Bold"/>
                <a:ea typeface="Aileron Bold"/>
                <a:cs typeface="Aileron Bold"/>
                <a:sym typeface="Aileron Bold"/>
              </a:rPr>
              <a:t>At BVM ENGINEERING INDUSTRIES , our commitment to excellence drives us to deliver innovative solutions and superior quality. We continuously strive to exceed industry standards and client expectations, fostering growth and success. Partner with us to experience unparalleled expertise and dedication in every aspect of our service and products.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advTm="30000">
        <p159:morph option="byObject"/>
      </p:transition>
    </mc:Choice>
    <mc:Fallback xmlns="">
      <p:transition advTm="3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par>
                          <p:cTn id="8" fill="hold">
                            <p:stCondLst>
                              <p:cond delay="500"/>
                            </p:stCondLst>
                            <p:childTnLst>
                              <p:par>
                                <p:cTn id="9" presetID="3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anim calcmode="lin" valueType="num">
                                      <p:cBhvr>
                                        <p:cTn id="12" dur="2000" fill="hold"/>
                                        <p:tgtEl>
                                          <p:spTgt spid="5"/>
                                        </p:tgtEl>
                                        <p:attrNameLst>
                                          <p:attrName>style.rotation</p:attrName>
                                        </p:attrNameLst>
                                      </p:cBhvr>
                                      <p:tavLst>
                                        <p:tav tm="0">
                                          <p:val>
                                            <p:fltVal val="720"/>
                                          </p:val>
                                        </p:tav>
                                        <p:tav tm="100000">
                                          <p:val>
                                            <p:fltVal val="0"/>
                                          </p:val>
                                        </p:tav>
                                      </p:tavLst>
                                    </p:anim>
                                    <p:anim calcmode="lin" valueType="num">
                                      <p:cBhvr>
                                        <p:cTn id="13" dur="2000" fill="hold"/>
                                        <p:tgtEl>
                                          <p:spTgt spid="5"/>
                                        </p:tgtEl>
                                        <p:attrNameLst>
                                          <p:attrName>ppt_h</p:attrName>
                                        </p:attrNameLst>
                                      </p:cBhvr>
                                      <p:tavLst>
                                        <p:tav tm="0">
                                          <p:val>
                                            <p:fltVal val="0"/>
                                          </p:val>
                                        </p:tav>
                                        <p:tav tm="100000">
                                          <p:val>
                                            <p:strVal val="#ppt_h"/>
                                          </p:val>
                                        </p:tav>
                                      </p:tavLst>
                                    </p:anim>
                                    <p:anim calcmode="lin" valueType="num">
                                      <p:cBhvr>
                                        <p:cTn id="14" dur="2000" fill="hold"/>
                                        <p:tgtEl>
                                          <p:spTgt spid="5"/>
                                        </p:tgtEl>
                                        <p:attrNameLst>
                                          <p:attrName>ppt_w</p:attrName>
                                        </p:attrNameLst>
                                      </p:cBhvr>
                                      <p:tavLst>
                                        <p:tav tm="0">
                                          <p:val>
                                            <p:fltVal val="0"/>
                                          </p:val>
                                        </p:tav>
                                        <p:tav tm="100000">
                                          <p:val>
                                            <p:strVal val="#ppt_w"/>
                                          </p:val>
                                        </p:tav>
                                      </p:tavLst>
                                    </p:anim>
                                  </p:childTnLst>
                                </p:cTn>
                              </p:par>
                            </p:childTnLst>
                          </p:cTn>
                        </p:par>
                        <p:par>
                          <p:cTn id="15" fill="hold">
                            <p:stCondLst>
                              <p:cond delay="2500"/>
                            </p:stCondLst>
                            <p:childTnLst>
                              <p:par>
                                <p:cTn id="16" presetID="35"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000"/>
                                        <p:tgtEl>
                                          <p:spTgt spid="2"/>
                                        </p:tgtEl>
                                      </p:cBhvr>
                                    </p:animEffect>
                                    <p:anim calcmode="lin" valueType="num">
                                      <p:cBhvr>
                                        <p:cTn id="19" dur="2000" fill="hold"/>
                                        <p:tgtEl>
                                          <p:spTgt spid="2"/>
                                        </p:tgtEl>
                                        <p:attrNameLst>
                                          <p:attrName>style.rotation</p:attrName>
                                        </p:attrNameLst>
                                      </p:cBhvr>
                                      <p:tavLst>
                                        <p:tav tm="0">
                                          <p:val>
                                            <p:fltVal val="720"/>
                                          </p:val>
                                        </p:tav>
                                        <p:tav tm="100000">
                                          <p:val>
                                            <p:fltVal val="0"/>
                                          </p:val>
                                        </p:tav>
                                      </p:tavLst>
                                    </p:anim>
                                    <p:anim calcmode="lin" valueType="num">
                                      <p:cBhvr>
                                        <p:cTn id="20" dur="2000" fill="hold"/>
                                        <p:tgtEl>
                                          <p:spTgt spid="2"/>
                                        </p:tgtEl>
                                        <p:attrNameLst>
                                          <p:attrName>ppt_h</p:attrName>
                                        </p:attrNameLst>
                                      </p:cBhvr>
                                      <p:tavLst>
                                        <p:tav tm="0">
                                          <p:val>
                                            <p:fltVal val="0"/>
                                          </p:val>
                                        </p:tav>
                                        <p:tav tm="100000">
                                          <p:val>
                                            <p:strVal val="#ppt_h"/>
                                          </p:val>
                                        </p:tav>
                                      </p:tavLst>
                                    </p:anim>
                                    <p:anim calcmode="lin" valueType="num">
                                      <p:cBhvr>
                                        <p:cTn id="21" dur="2000" fill="hold"/>
                                        <p:tgtEl>
                                          <p:spTgt spid="2"/>
                                        </p:tgtEl>
                                        <p:attrNameLst>
                                          <p:attrName>ppt_w</p:attrName>
                                        </p:attrNameLst>
                                      </p:cBhvr>
                                      <p:tavLst>
                                        <p:tav tm="0">
                                          <p:val>
                                            <p:fltVal val="0"/>
                                          </p:val>
                                        </p:tav>
                                        <p:tav tm="100000">
                                          <p:val>
                                            <p:strVal val="#ppt_w"/>
                                          </p:val>
                                        </p:tav>
                                      </p:tavLst>
                                    </p:anim>
                                  </p:childTnLst>
                                </p:cTn>
                              </p:par>
                            </p:childTnLst>
                          </p:cTn>
                        </p:par>
                        <p:par>
                          <p:cTn id="22" fill="hold">
                            <p:stCondLst>
                              <p:cond delay="4500"/>
                            </p:stCondLst>
                            <p:childTnLst>
                              <p:par>
                                <p:cTn id="23" presetID="35"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000"/>
                                        <p:tgtEl>
                                          <p:spTgt spid="24"/>
                                        </p:tgtEl>
                                      </p:cBhvr>
                                    </p:animEffect>
                                    <p:anim calcmode="lin" valueType="num">
                                      <p:cBhvr>
                                        <p:cTn id="26" dur="2000" fill="hold"/>
                                        <p:tgtEl>
                                          <p:spTgt spid="24"/>
                                        </p:tgtEl>
                                        <p:attrNameLst>
                                          <p:attrName>style.rotation</p:attrName>
                                        </p:attrNameLst>
                                      </p:cBhvr>
                                      <p:tavLst>
                                        <p:tav tm="0">
                                          <p:val>
                                            <p:fltVal val="720"/>
                                          </p:val>
                                        </p:tav>
                                        <p:tav tm="100000">
                                          <p:val>
                                            <p:fltVal val="0"/>
                                          </p:val>
                                        </p:tav>
                                      </p:tavLst>
                                    </p:anim>
                                    <p:anim calcmode="lin" valueType="num">
                                      <p:cBhvr>
                                        <p:cTn id="27" dur="2000" fill="hold"/>
                                        <p:tgtEl>
                                          <p:spTgt spid="24"/>
                                        </p:tgtEl>
                                        <p:attrNameLst>
                                          <p:attrName>ppt_h</p:attrName>
                                        </p:attrNameLst>
                                      </p:cBhvr>
                                      <p:tavLst>
                                        <p:tav tm="0">
                                          <p:val>
                                            <p:fltVal val="0"/>
                                          </p:val>
                                        </p:tav>
                                        <p:tav tm="100000">
                                          <p:val>
                                            <p:strVal val="#ppt_h"/>
                                          </p:val>
                                        </p:tav>
                                      </p:tavLst>
                                    </p:anim>
                                    <p:anim calcmode="lin" valueType="num">
                                      <p:cBhvr>
                                        <p:cTn id="28" dur="2000" fill="hold"/>
                                        <p:tgtEl>
                                          <p:spTgt spid="24"/>
                                        </p:tgtEl>
                                        <p:attrNameLst>
                                          <p:attrName>ppt_w</p:attrName>
                                        </p:attrNameLst>
                                      </p:cBhvr>
                                      <p:tavLst>
                                        <p:tav tm="0">
                                          <p:val>
                                            <p:fltVal val="0"/>
                                          </p:val>
                                        </p:tav>
                                        <p:tav tm="100000">
                                          <p:val>
                                            <p:strVal val="#ppt_w"/>
                                          </p:val>
                                        </p:tav>
                                      </p:tavLst>
                                    </p:anim>
                                  </p:childTnLst>
                                </p:cTn>
                              </p:par>
                            </p:childTnLst>
                          </p:cTn>
                        </p:par>
                        <p:par>
                          <p:cTn id="29" fill="hold">
                            <p:stCondLst>
                              <p:cond delay="6500"/>
                            </p:stCondLst>
                            <p:childTnLst>
                              <p:par>
                                <p:cTn id="30" presetID="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7000"/>
                            </p:stCondLst>
                            <p:childTnLst>
                              <p:par>
                                <p:cTn id="35" presetID="2" presetClass="entr" presetSubtype="4"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par>
                          <p:cTn id="39" fill="hold">
                            <p:stCondLst>
                              <p:cond delay="7500"/>
                            </p:stCondLst>
                            <p:childTnLst>
                              <p:par>
                                <p:cTn id="40" presetID="2" presetClass="entr" presetSubtype="4"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par>
                          <p:cTn id="44" fill="hold">
                            <p:stCondLst>
                              <p:cond delay="8000"/>
                            </p:stCondLst>
                            <p:childTnLst>
                              <p:par>
                                <p:cTn id="45" presetID="2" presetClass="entr" presetSubtype="4"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childTnLst>
                          </p:cTn>
                        </p:par>
                        <p:par>
                          <p:cTn id="49" fill="hold">
                            <p:stCondLst>
                              <p:cond delay="8500"/>
                            </p:stCondLst>
                            <p:childTnLst>
                              <p:par>
                                <p:cTn id="50" presetID="2" presetClass="entr" presetSubtype="4"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ppt_x"/>
                                          </p:val>
                                        </p:tav>
                                        <p:tav tm="100000">
                                          <p:val>
                                            <p:strVal val="#ppt_x"/>
                                          </p:val>
                                        </p:tav>
                                      </p:tavLst>
                                    </p:anim>
                                    <p:anim calcmode="lin" valueType="num">
                                      <p:cBhvr additive="base">
                                        <p:cTn id="53" dur="500" fill="hold"/>
                                        <p:tgtEl>
                                          <p:spTgt spid="11"/>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2" presetClass="entr" presetSubtype="4"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par>
                          <p:cTn id="59" fill="hold">
                            <p:stCondLst>
                              <p:cond delay="9500"/>
                            </p:stCondLst>
                            <p:childTnLst>
                              <p:par>
                                <p:cTn id="60" presetID="2" presetClass="entr" presetSubtype="4"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childTnLst>
                          </p:cTn>
                        </p:par>
                        <p:par>
                          <p:cTn id="64" fill="hold">
                            <p:stCondLst>
                              <p:cond delay="10000"/>
                            </p:stCondLst>
                            <p:childTnLst>
                              <p:par>
                                <p:cTn id="65" presetID="26" presetClass="emph" presetSubtype="0" fill="hold" grpId="0" nodeType="afterEffect">
                                  <p:stCondLst>
                                    <p:cond delay="0"/>
                                  </p:stCondLst>
                                  <p:childTnLst>
                                    <p:animEffect transition="out" filter="fade">
                                      <p:cBhvr>
                                        <p:cTn id="66" dur="500" tmFilter="0, 0; .2, .5; .8, .5; 1, 0"/>
                                        <p:tgtEl>
                                          <p:spTgt spid="28"/>
                                        </p:tgtEl>
                                      </p:cBhvr>
                                    </p:animEffect>
                                    <p:animScale>
                                      <p:cBhvr>
                                        <p:cTn id="67" dur="250" autoRev="1" fill="hold"/>
                                        <p:tgtEl>
                                          <p:spTgt spid="28"/>
                                        </p:tgtEl>
                                      </p:cBhvr>
                                      <p:by x="105000" y="105000"/>
                                    </p:animScale>
                                  </p:childTnLst>
                                </p:cTn>
                              </p:par>
                            </p:childTnLst>
                          </p:cTn>
                        </p:par>
                        <p:par>
                          <p:cTn id="68" fill="hold">
                            <p:stCondLst>
                              <p:cond delay="10500"/>
                            </p:stCondLst>
                            <p:childTnLst>
                              <p:par>
                                <p:cTn id="69" presetID="4" presetClass="entr" presetSubtype="16" fill="hold" grpId="1"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ox(in)">
                                      <p:cBhvr>
                                        <p:cTn id="71"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p:nvPr/>
        </p:nvSpPr>
        <p:spPr>
          <a:xfrm>
            <a:off x="8043065" y="2844067"/>
            <a:ext cx="9566537" cy="4477139"/>
          </a:xfrm>
          <a:custGeom>
            <a:avLst/>
            <a:gdLst/>
            <a:ahLst/>
            <a:cxnLst/>
            <a:rect l="l" t="t" r="r" b="b"/>
            <a:pathLst>
              <a:path w="9566537" h="4477139">
                <a:moveTo>
                  <a:pt x="0" y="0"/>
                </a:moveTo>
                <a:lnTo>
                  <a:pt x="9566538" y="0"/>
                </a:lnTo>
                <a:lnTo>
                  <a:pt x="9566538" y="4477140"/>
                </a:lnTo>
                <a:lnTo>
                  <a:pt x="0" y="4477140"/>
                </a:lnTo>
                <a:lnTo>
                  <a:pt x="0" y="0"/>
                </a:lnTo>
                <a:close/>
              </a:path>
            </a:pathLst>
          </a:custGeom>
          <a:blipFill>
            <a:blip r:embed="rId2"/>
            <a:stretch>
              <a:fillRect/>
            </a:stretch>
          </a:blipFill>
        </p:spPr>
      </p:sp>
      <p:sp>
        <p:nvSpPr>
          <p:cNvPr id="24" name="Freeform 24"/>
          <p:cNvSpPr/>
          <p:nvPr/>
        </p:nvSpPr>
        <p:spPr>
          <a:xfrm>
            <a:off x="5812479" y="-81924"/>
            <a:ext cx="8284210" cy="3210132"/>
          </a:xfrm>
          <a:custGeom>
            <a:avLst/>
            <a:gdLst/>
            <a:ahLst/>
            <a:cxnLst/>
            <a:rect l="l" t="t" r="r" b="b"/>
            <a:pathLst>
              <a:path w="8284210" h="3210132">
                <a:moveTo>
                  <a:pt x="0" y="0"/>
                </a:moveTo>
                <a:lnTo>
                  <a:pt x="8284211" y="0"/>
                </a:lnTo>
                <a:lnTo>
                  <a:pt x="8284211" y="3210132"/>
                </a:lnTo>
                <a:lnTo>
                  <a:pt x="0" y="3210132"/>
                </a:lnTo>
                <a:lnTo>
                  <a:pt x="0" y="0"/>
                </a:lnTo>
                <a:close/>
              </a:path>
            </a:pathLst>
          </a:custGeom>
          <a:blipFill>
            <a:blip r:embed="rId3"/>
            <a:stretch>
              <a:fillRect/>
            </a:stretch>
          </a:blipFill>
        </p:spPr>
      </p:sp>
      <p:sp>
        <p:nvSpPr>
          <p:cNvPr id="25" name="TextBox 25"/>
          <p:cNvSpPr txBox="1"/>
          <p:nvPr/>
        </p:nvSpPr>
        <p:spPr>
          <a:xfrm>
            <a:off x="1028700" y="1700177"/>
            <a:ext cx="9100765" cy="2089076"/>
          </a:xfrm>
          <a:prstGeom prst="rect">
            <a:avLst/>
          </a:prstGeom>
        </p:spPr>
        <p:txBody>
          <a:bodyPr lIns="0" tIns="0" rIns="0" bIns="0" rtlCol="0" anchor="t">
            <a:spAutoFit/>
          </a:bodyPr>
          <a:lstStyle/>
          <a:p>
            <a:pPr algn="l">
              <a:lnSpc>
                <a:spcPts val="8000"/>
              </a:lnSpc>
            </a:pPr>
            <a:r>
              <a:rPr lang="en-US" sz="8000" dirty="0">
                <a:solidFill>
                  <a:srgbClr val="000000"/>
                </a:solidFill>
                <a:latin typeface="Archivo Black"/>
                <a:ea typeface="Archivo Black"/>
                <a:cs typeface="Archivo Black"/>
                <a:sym typeface="Archivo Black"/>
              </a:rPr>
              <a:t>Table of Content</a:t>
            </a:r>
          </a:p>
        </p:txBody>
      </p:sp>
      <p:grpSp>
        <p:nvGrpSpPr>
          <p:cNvPr id="32" name="Group 31">
            <a:extLst>
              <a:ext uri="{FF2B5EF4-FFF2-40B4-BE49-F238E27FC236}">
                <a16:creationId xmlns:a16="http://schemas.microsoft.com/office/drawing/2014/main" id="{F9A40B1C-E135-5D1D-10E8-8C180F6E5E91}"/>
              </a:ext>
            </a:extLst>
          </p:cNvPr>
          <p:cNvGrpSpPr/>
          <p:nvPr/>
        </p:nvGrpSpPr>
        <p:grpSpPr>
          <a:xfrm>
            <a:off x="3887840" y="4659868"/>
            <a:ext cx="3837229" cy="695409"/>
            <a:chOff x="3887840" y="4659868"/>
            <a:chExt cx="3837229" cy="695409"/>
          </a:xfrm>
        </p:grpSpPr>
        <p:grpSp>
          <p:nvGrpSpPr>
            <p:cNvPr id="2" name="Group 2"/>
            <p:cNvGrpSpPr/>
            <p:nvPr/>
          </p:nvGrpSpPr>
          <p:grpSpPr>
            <a:xfrm>
              <a:off x="3887840" y="4659868"/>
              <a:ext cx="695409" cy="69540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020295" y="4792323"/>
              <a:ext cx="430499" cy="430499"/>
            </a:xfrm>
            <a:custGeom>
              <a:avLst/>
              <a:gdLst/>
              <a:ahLst/>
              <a:cxnLst/>
              <a:rect l="l" t="t" r="r" b="b"/>
              <a:pathLst>
                <a:path w="430499" h="430499">
                  <a:moveTo>
                    <a:pt x="0" y="0"/>
                  </a:moveTo>
                  <a:lnTo>
                    <a:pt x="430499" y="0"/>
                  </a:lnTo>
                  <a:lnTo>
                    <a:pt x="430499" y="430499"/>
                  </a:lnTo>
                  <a:lnTo>
                    <a:pt x="0" y="430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4901245" y="4867605"/>
              <a:ext cx="2823824" cy="318035"/>
            </a:xfrm>
            <a:prstGeom prst="rect">
              <a:avLst/>
            </a:prstGeom>
          </p:spPr>
          <p:txBody>
            <a:bodyPr wrap="square" lIns="0" tIns="0" rIns="0" bIns="0" rtlCol="0" anchor="t">
              <a:spAutoFit/>
            </a:bodyPr>
            <a:lstStyle/>
            <a:p>
              <a:pPr algn="l">
                <a:lnSpc>
                  <a:spcPts val="2399"/>
                </a:lnSpc>
              </a:pPr>
              <a:r>
                <a:rPr lang="en-US" sz="2399" dirty="0">
                  <a:solidFill>
                    <a:srgbClr val="000000"/>
                  </a:solidFill>
                  <a:latin typeface="Blacker Sans Text Bold"/>
                  <a:ea typeface="Blacker Sans Text Bold"/>
                  <a:cs typeface="Blacker Sans Text Bold"/>
                  <a:sym typeface="Blacker Sans Text Bold"/>
                </a:rPr>
                <a:t>ABOUT COMPANY</a:t>
              </a:r>
            </a:p>
          </p:txBody>
        </p:sp>
      </p:grpSp>
      <p:grpSp>
        <p:nvGrpSpPr>
          <p:cNvPr id="34" name="Group 33">
            <a:extLst>
              <a:ext uri="{FF2B5EF4-FFF2-40B4-BE49-F238E27FC236}">
                <a16:creationId xmlns:a16="http://schemas.microsoft.com/office/drawing/2014/main" id="{66B92E7C-FF2E-4B57-21AD-DF6DDC228A31}"/>
              </a:ext>
            </a:extLst>
          </p:cNvPr>
          <p:cNvGrpSpPr/>
          <p:nvPr/>
        </p:nvGrpSpPr>
        <p:grpSpPr>
          <a:xfrm>
            <a:off x="3887840" y="6434094"/>
            <a:ext cx="3482168" cy="695409"/>
            <a:chOff x="3887840" y="6434094"/>
            <a:chExt cx="3482168" cy="695409"/>
          </a:xfrm>
        </p:grpSpPr>
        <p:grpSp>
          <p:nvGrpSpPr>
            <p:cNvPr id="6" name="Group 6"/>
            <p:cNvGrpSpPr/>
            <p:nvPr/>
          </p:nvGrpSpPr>
          <p:grpSpPr>
            <a:xfrm>
              <a:off x="3887840" y="6434094"/>
              <a:ext cx="695409" cy="69540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023822" y="6542226"/>
              <a:ext cx="423445" cy="479146"/>
            </a:xfrm>
            <a:custGeom>
              <a:avLst/>
              <a:gdLst/>
              <a:ahLst/>
              <a:cxnLst/>
              <a:rect l="l" t="t" r="r" b="b"/>
              <a:pathLst>
                <a:path w="423445" h="479146">
                  <a:moveTo>
                    <a:pt x="0" y="0"/>
                  </a:moveTo>
                  <a:lnTo>
                    <a:pt x="423445" y="0"/>
                  </a:lnTo>
                  <a:lnTo>
                    <a:pt x="423445" y="479145"/>
                  </a:lnTo>
                  <a:lnTo>
                    <a:pt x="0" y="4791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TextBox 27"/>
            <p:cNvSpPr txBox="1"/>
            <p:nvPr/>
          </p:nvSpPr>
          <p:spPr>
            <a:xfrm>
              <a:off x="4879853" y="6641831"/>
              <a:ext cx="2490155" cy="307777"/>
            </a:xfrm>
            <a:prstGeom prst="rect">
              <a:avLst/>
            </a:prstGeom>
          </p:spPr>
          <p:txBody>
            <a:bodyPr wrap="square" lIns="0" tIns="0" rIns="0" bIns="0" rtlCol="0" anchor="t">
              <a:spAutoFit/>
            </a:bodyPr>
            <a:lstStyle/>
            <a:p>
              <a:pPr algn="l">
                <a:lnSpc>
                  <a:spcPts val="2399"/>
                </a:lnSpc>
              </a:pPr>
              <a:r>
                <a:rPr lang="en-US" sz="2399" dirty="0">
                  <a:solidFill>
                    <a:srgbClr val="000000"/>
                  </a:solidFill>
                  <a:latin typeface="Blacker Sans Text Bold"/>
                  <a:ea typeface="Blacker Sans Text Bold"/>
                  <a:cs typeface="Blacker Sans Text Bold"/>
                  <a:sym typeface="Blacker Sans Text Bold"/>
                </a:rPr>
                <a:t>OUR TEAM</a:t>
              </a:r>
            </a:p>
          </p:txBody>
        </p:sp>
      </p:grpSp>
      <p:grpSp>
        <p:nvGrpSpPr>
          <p:cNvPr id="33" name="Group 32">
            <a:extLst>
              <a:ext uri="{FF2B5EF4-FFF2-40B4-BE49-F238E27FC236}">
                <a16:creationId xmlns:a16="http://schemas.microsoft.com/office/drawing/2014/main" id="{D94F5C01-4722-A0C2-4C59-83CB60B658AD}"/>
              </a:ext>
            </a:extLst>
          </p:cNvPr>
          <p:cNvGrpSpPr/>
          <p:nvPr/>
        </p:nvGrpSpPr>
        <p:grpSpPr>
          <a:xfrm>
            <a:off x="3887840" y="5546981"/>
            <a:ext cx="3722639" cy="695409"/>
            <a:chOff x="3887840" y="5546981"/>
            <a:chExt cx="3722639" cy="695409"/>
          </a:xfrm>
        </p:grpSpPr>
        <p:grpSp>
          <p:nvGrpSpPr>
            <p:cNvPr id="10" name="Group 10"/>
            <p:cNvGrpSpPr/>
            <p:nvPr/>
          </p:nvGrpSpPr>
          <p:grpSpPr>
            <a:xfrm>
              <a:off x="3887840" y="5546981"/>
              <a:ext cx="695409" cy="69540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002429" y="5672166"/>
              <a:ext cx="466230" cy="445038"/>
            </a:xfrm>
            <a:custGeom>
              <a:avLst/>
              <a:gdLst/>
              <a:ahLst/>
              <a:cxnLst/>
              <a:rect l="l" t="t" r="r" b="b"/>
              <a:pathLst>
                <a:path w="466230" h="445038">
                  <a:moveTo>
                    <a:pt x="0" y="0"/>
                  </a:moveTo>
                  <a:lnTo>
                    <a:pt x="466231" y="0"/>
                  </a:lnTo>
                  <a:lnTo>
                    <a:pt x="466231" y="445038"/>
                  </a:lnTo>
                  <a:lnTo>
                    <a:pt x="0" y="4450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4901245" y="5754718"/>
              <a:ext cx="2709234" cy="318035"/>
            </a:xfrm>
            <a:prstGeom prst="rect">
              <a:avLst/>
            </a:prstGeom>
          </p:spPr>
          <p:txBody>
            <a:bodyPr wrap="square" lIns="0" tIns="0" rIns="0" bIns="0" rtlCol="0" anchor="t">
              <a:spAutoFit/>
            </a:bodyPr>
            <a:lstStyle/>
            <a:p>
              <a:pPr algn="l">
                <a:lnSpc>
                  <a:spcPts val="2399"/>
                </a:lnSpc>
              </a:pPr>
              <a:r>
                <a:rPr lang="en-US" sz="2399" dirty="0">
                  <a:solidFill>
                    <a:srgbClr val="000000"/>
                  </a:solidFill>
                  <a:latin typeface="Blacker Sans Text Bold"/>
                  <a:ea typeface="Blacker Sans Text Bold"/>
                  <a:cs typeface="Blacker Sans Text Bold"/>
                  <a:sym typeface="Blacker Sans Text Bold"/>
                </a:rPr>
                <a:t>VISION / MISSION</a:t>
              </a:r>
            </a:p>
          </p:txBody>
        </p:sp>
      </p:grpSp>
      <p:grpSp>
        <p:nvGrpSpPr>
          <p:cNvPr id="35" name="Group 34">
            <a:extLst>
              <a:ext uri="{FF2B5EF4-FFF2-40B4-BE49-F238E27FC236}">
                <a16:creationId xmlns:a16="http://schemas.microsoft.com/office/drawing/2014/main" id="{FE7C846A-2221-6CA6-8E42-A75D67932E6E}"/>
              </a:ext>
            </a:extLst>
          </p:cNvPr>
          <p:cNvGrpSpPr/>
          <p:nvPr/>
        </p:nvGrpSpPr>
        <p:grpSpPr>
          <a:xfrm>
            <a:off x="3887840" y="7321207"/>
            <a:ext cx="3482168" cy="695409"/>
            <a:chOff x="3887840" y="7321207"/>
            <a:chExt cx="3482168" cy="695409"/>
          </a:xfrm>
        </p:grpSpPr>
        <p:grpSp>
          <p:nvGrpSpPr>
            <p:cNvPr id="14" name="Group 14"/>
            <p:cNvGrpSpPr/>
            <p:nvPr/>
          </p:nvGrpSpPr>
          <p:grpSpPr>
            <a:xfrm>
              <a:off x="3887840" y="7321207"/>
              <a:ext cx="695409" cy="69540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4001634" y="7429339"/>
              <a:ext cx="467820" cy="479146"/>
            </a:xfrm>
            <a:custGeom>
              <a:avLst/>
              <a:gdLst/>
              <a:ahLst/>
              <a:cxnLst/>
              <a:rect l="l" t="t" r="r" b="b"/>
              <a:pathLst>
                <a:path w="467820" h="479146">
                  <a:moveTo>
                    <a:pt x="0" y="0"/>
                  </a:moveTo>
                  <a:lnTo>
                    <a:pt x="467820" y="0"/>
                  </a:lnTo>
                  <a:lnTo>
                    <a:pt x="467820" y="479145"/>
                  </a:lnTo>
                  <a:lnTo>
                    <a:pt x="0" y="4791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TextBox 29"/>
            <p:cNvSpPr txBox="1"/>
            <p:nvPr/>
          </p:nvSpPr>
          <p:spPr>
            <a:xfrm>
              <a:off x="4901245" y="7539202"/>
              <a:ext cx="2468763" cy="307777"/>
            </a:xfrm>
            <a:prstGeom prst="rect">
              <a:avLst/>
            </a:prstGeom>
          </p:spPr>
          <p:txBody>
            <a:bodyPr wrap="square" lIns="0" tIns="0" rIns="0" bIns="0" rtlCol="0" anchor="t">
              <a:spAutoFit/>
            </a:bodyPr>
            <a:lstStyle/>
            <a:p>
              <a:pPr algn="l">
                <a:lnSpc>
                  <a:spcPts val="2399"/>
                </a:lnSpc>
              </a:pPr>
              <a:r>
                <a:rPr lang="en-US" sz="2399" dirty="0">
                  <a:solidFill>
                    <a:srgbClr val="000000"/>
                  </a:solidFill>
                  <a:latin typeface="Blacker Sans Text Bold"/>
                  <a:ea typeface="Blacker Sans Text Bold"/>
                  <a:cs typeface="Blacker Sans Text Bold"/>
                  <a:sym typeface="Blacker Sans Text Bold"/>
                </a:rPr>
                <a:t>OUR SERVICE</a:t>
              </a:r>
            </a:p>
          </p:txBody>
        </p:sp>
      </p:grpSp>
      <p:grpSp>
        <p:nvGrpSpPr>
          <p:cNvPr id="36" name="Group 35">
            <a:extLst>
              <a:ext uri="{FF2B5EF4-FFF2-40B4-BE49-F238E27FC236}">
                <a16:creationId xmlns:a16="http://schemas.microsoft.com/office/drawing/2014/main" id="{4B6259FA-ED56-4463-706F-F073D4C0A65A}"/>
              </a:ext>
            </a:extLst>
          </p:cNvPr>
          <p:cNvGrpSpPr/>
          <p:nvPr/>
        </p:nvGrpSpPr>
        <p:grpSpPr>
          <a:xfrm>
            <a:off x="3887840" y="8208320"/>
            <a:ext cx="2970160" cy="695409"/>
            <a:chOff x="3887840" y="8208320"/>
            <a:chExt cx="2970160" cy="695409"/>
          </a:xfrm>
        </p:grpSpPr>
        <p:grpSp>
          <p:nvGrpSpPr>
            <p:cNvPr id="18" name="Group 18"/>
            <p:cNvGrpSpPr/>
            <p:nvPr/>
          </p:nvGrpSpPr>
          <p:grpSpPr>
            <a:xfrm>
              <a:off x="3887840" y="8208320"/>
              <a:ext cx="695409" cy="69540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023827" y="8344307"/>
              <a:ext cx="423435" cy="423435"/>
            </a:xfrm>
            <a:custGeom>
              <a:avLst/>
              <a:gdLst/>
              <a:ahLst/>
              <a:cxnLst/>
              <a:rect l="l" t="t" r="r" b="b"/>
              <a:pathLst>
                <a:path w="423435" h="423435">
                  <a:moveTo>
                    <a:pt x="0" y="0"/>
                  </a:moveTo>
                  <a:lnTo>
                    <a:pt x="423435" y="0"/>
                  </a:lnTo>
                  <a:lnTo>
                    <a:pt x="423435" y="423435"/>
                  </a:lnTo>
                  <a:lnTo>
                    <a:pt x="0" y="4234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TextBox 30"/>
            <p:cNvSpPr txBox="1"/>
            <p:nvPr/>
          </p:nvSpPr>
          <p:spPr>
            <a:xfrm>
              <a:off x="4901245" y="8405799"/>
              <a:ext cx="1956755" cy="307777"/>
            </a:xfrm>
            <a:prstGeom prst="rect">
              <a:avLst/>
            </a:prstGeom>
          </p:spPr>
          <p:txBody>
            <a:bodyPr wrap="square" lIns="0" tIns="0" rIns="0" bIns="0" rtlCol="0" anchor="t">
              <a:spAutoFit/>
            </a:bodyPr>
            <a:lstStyle/>
            <a:p>
              <a:pPr algn="l">
                <a:lnSpc>
                  <a:spcPts val="2399"/>
                </a:lnSpc>
              </a:pPr>
              <a:r>
                <a:rPr lang="en-US" sz="2399" dirty="0">
                  <a:solidFill>
                    <a:srgbClr val="000000"/>
                  </a:solidFill>
                  <a:latin typeface="Blacker Sans Text Bold"/>
                  <a:ea typeface="Blacker Sans Text Bold"/>
                  <a:cs typeface="Blacker Sans Text Bold"/>
                  <a:sym typeface="Blacker Sans Text Bold"/>
                </a:rPr>
                <a:t>CONTACT</a:t>
              </a:r>
            </a:p>
          </p:txBody>
        </p:sp>
      </p:grpSp>
    </p:spTree>
  </p:cSld>
  <p:clrMapOvr>
    <a:masterClrMapping/>
  </p:clrMapOvr>
  <mc:AlternateContent xmlns:mc="http://schemas.openxmlformats.org/markup-compatibility/2006" xmlns:p14="http://schemas.microsoft.com/office/powerpoint/2010/main">
    <mc:Choice Requires="p14">
      <p:transition spd="slow" p14:dur="3400" advClick="0" advTm="5150">
        <p14:reveal/>
      </p:transition>
    </mc:Choice>
    <mc:Fallback xmlns="">
      <p:transition spd="slow" advClick="0" advTm="51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par>
                          <p:cTn id="10" fill="hold">
                            <p:stCondLst>
                              <p:cond delay="0"/>
                            </p:stCondLst>
                            <p:childTnLst>
                              <p:par>
                                <p:cTn id="11" presetID="6" presetClass="entr" presetSubtype="16"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ircle(in)">
                                      <p:cBhvr>
                                        <p:cTn id="13" dur="2000"/>
                                        <p:tgtEl>
                                          <p:spTgt spid="23"/>
                                        </p:tgtEl>
                                      </p:cBhvr>
                                    </p:animEffect>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ppt_x"/>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3500"/>
                            </p:stCondLst>
                            <p:childTnLst>
                              <p:par>
                                <p:cTn id="30" presetID="2" presetClass="entr" presetSubtype="4"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childTnLst>
                          </p:cTn>
                        </p:par>
                        <p:par>
                          <p:cTn id="34" fill="hold">
                            <p:stCondLst>
                              <p:cond delay="4000"/>
                            </p:stCondLst>
                            <p:childTnLst>
                              <p:par>
                                <p:cTn id="35" presetID="2" presetClass="entr" presetSubtype="4"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671" y="0"/>
            <a:ext cx="2197320" cy="10426561"/>
            <a:chOff x="0" y="0"/>
            <a:chExt cx="206112" cy="978025"/>
          </a:xfrm>
          <a:solidFill>
            <a:srgbClr val="FFCC00"/>
          </a:solidFill>
        </p:grpSpPr>
        <p:sp>
          <p:nvSpPr>
            <p:cNvPr id="3" name="Freeform 3"/>
            <p:cNvSpPr/>
            <p:nvPr/>
          </p:nvSpPr>
          <p:spPr>
            <a:xfrm>
              <a:off x="0" y="0"/>
              <a:ext cx="206112" cy="978025"/>
            </a:xfrm>
            <a:custGeom>
              <a:avLst/>
              <a:gdLst/>
              <a:ahLst/>
              <a:cxnLst/>
              <a:rect l="l" t="t" r="r" b="b"/>
              <a:pathLst>
                <a:path w="206112" h="978025">
                  <a:moveTo>
                    <a:pt x="0" y="0"/>
                  </a:moveTo>
                  <a:lnTo>
                    <a:pt x="206112" y="0"/>
                  </a:lnTo>
                  <a:lnTo>
                    <a:pt x="206112" y="978025"/>
                  </a:lnTo>
                  <a:lnTo>
                    <a:pt x="0" y="978025"/>
                  </a:lnTo>
                  <a:close/>
                </a:path>
              </a:pathLst>
            </a:custGeom>
            <a:grpFill/>
          </p:spPr>
        </p:sp>
        <p:sp>
          <p:nvSpPr>
            <p:cNvPr id="4" name="TextBox 4"/>
            <p:cNvSpPr txBox="1"/>
            <p:nvPr/>
          </p:nvSpPr>
          <p:spPr>
            <a:xfrm>
              <a:off x="0" y="-38100"/>
              <a:ext cx="206112" cy="1016125"/>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872256" y="638961"/>
            <a:ext cx="4295710" cy="8890337"/>
            <a:chOff x="0" y="0"/>
            <a:chExt cx="9939440" cy="12198185"/>
          </a:xfrm>
        </p:grpSpPr>
        <p:pic>
          <p:nvPicPr>
            <p:cNvPr id="6" name="Picture 6"/>
            <p:cNvPicPr>
              <a:picLocks noChangeAspect="1"/>
            </p:cNvPicPr>
            <p:nvPr/>
          </p:nvPicPr>
          <p:blipFill>
            <a:blip r:embed="rId2">
              <a:alphaModFix amt="35000"/>
            </a:blip>
            <a:srcRect l="22830" r="22830"/>
            <a:stretch>
              <a:fillRect/>
            </a:stretch>
          </p:blipFill>
          <p:spPr>
            <a:xfrm>
              <a:off x="0" y="0"/>
              <a:ext cx="9939440" cy="12198185"/>
            </a:xfrm>
            <a:prstGeom prst="rect">
              <a:avLst/>
            </a:prstGeom>
          </p:spPr>
        </p:pic>
      </p:grpSp>
      <p:sp>
        <p:nvSpPr>
          <p:cNvPr id="7" name="Freeform 7"/>
          <p:cNvSpPr/>
          <p:nvPr/>
        </p:nvSpPr>
        <p:spPr>
          <a:xfrm>
            <a:off x="13120035" y="86012"/>
            <a:ext cx="4989830" cy="1933559"/>
          </a:xfrm>
          <a:custGeom>
            <a:avLst/>
            <a:gdLst/>
            <a:ahLst/>
            <a:cxnLst/>
            <a:rect l="l" t="t" r="r" b="b"/>
            <a:pathLst>
              <a:path w="4989830" h="1933559">
                <a:moveTo>
                  <a:pt x="0" y="0"/>
                </a:moveTo>
                <a:lnTo>
                  <a:pt x="4989830" y="0"/>
                </a:lnTo>
                <a:lnTo>
                  <a:pt x="4989830" y="1933559"/>
                </a:lnTo>
                <a:lnTo>
                  <a:pt x="0" y="1933559"/>
                </a:lnTo>
                <a:lnTo>
                  <a:pt x="0" y="0"/>
                </a:lnTo>
                <a:close/>
              </a:path>
            </a:pathLst>
          </a:custGeom>
          <a:blipFill>
            <a:blip r:embed="rId3"/>
            <a:stretch>
              <a:fillRect/>
            </a:stretch>
          </a:blipFill>
        </p:spPr>
      </p:sp>
      <p:sp>
        <p:nvSpPr>
          <p:cNvPr id="8" name="TextBox 8"/>
          <p:cNvSpPr txBox="1"/>
          <p:nvPr/>
        </p:nvSpPr>
        <p:spPr>
          <a:xfrm>
            <a:off x="3101531" y="86012"/>
            <a:ext cx="8115300" cy="2088952"/>
          </a:xfrm>
          <a:prstGeom prst="rect">
            <a:avLst/>
          </a:prstGeom>
        </p:spPr>
        <p:txBody>
          <a:bodyPr lIns="0" tIns="0" rIns="0" bIns="0" rtlCol="0" anchor="t">
            <a:spAutoFit/>
          </a:bodyPr>
          <a:lstStyle/>
          <a:p>
            <a:pPr algn="r">
              <a:lnSpc>
                <a:spcPts val="8000"/>
              </a:lnSpc>
            </a:pPr>
            <a:r>
              <a:rPr lang="en-US" sz="8000" dirty="0">
                <a:solidFill>
                  <a:srgbClr val="000000"/>
                </a:solidFill>
                <a:latin typeface="Archivo Black"/>
                <a:ea typeface="Archivo Black"/>
                <a:cs typeface="Archivo Black"/>
                <a:sym typeface="Archivo Black"/>
              </a:rPr>
              <a:t>About</a:t>
            </a:r>
          </a:p>
          <a:p>
            <a:pPr algn="r">
              <a:lnSpc>
                <a:spcPts val="8000"/>
              </a:lnSpc>
            </a:pPr>
            <a:r>
              <a:rPr lang="en-US" sz="8000" dirty="0">
                <a:solidFill>
                  <a:srgbClr val="000000"/>
                </a:solidFill>
                <a:latin typeface="Archivo Black"/>
                <a:ea typeface="Archivo Black"/>
                <a:cs typeface="Archivo Black"/>
                <a:sym typeface="Archivo Black"/>
              </a:rPr>
              <a:t>Company</a:t>
            </a:r>
          </a:p>
        </p:txBody>
      </p:sp>
      <p:sp>
        <p:nvSpPr>
          <p:cNvPr id="9" name="TextBox 9"/>
          <p:cNvSpPr txBox="1"/>
          <p:nvPr/>
        </p:nvSpPr>
        <p:spPr>
          <a:xfrm>
            <a:off x="872256" y="2324100"/>
            <a:ext cx="16918839" cy="7577074"/>
          </a:xfrm>
          <a:prstGeom prst="rect">
            <a:avLst/>
          </a:prstGeom>
        </p:spPr>
        <p:txBody>
          <a:bodyPr wrap="square" lIns="0" tIns="0" rIns="0" bIns="0" rtlCol="0" anchor="t">
            <a:spAutoFit/>
          </a:bodyPr>
          <a:lstStyle/>
          <a:p>
            <a:pPr>
              <a:lnSpc>
                <a:spcPts val="3455"/>
              </a:lnSpc>
              <a:spcBef>
                <a:spcPct val="0"/>
              </a:spcBef>
            </a:pPr>
            <a:r>
              <a:rPr lang="en-US" sz="2000" dirty="0">
                <a:solidFill>
                  <a:srgbClr val="000000"/>
                </a:solidFill>
                <a:latin typeface="Aileron"/>
                <a:ea typeface="Aileron"/>
                <a:cs typeface="Aileron"/>
                <a:sym typeface="Aileron"/>
              </a:rPr>
              <a:t>BVM Engineering Industries has rapidly established itself as a prominent player in the pharmaceutical machine manufacturing sector. Our cutting-edge form-fill-seal (FFS) technology is engineered to facilitate the seamless creation of distinctive plastic packaging for a wide array of valuable liquids. With a steadfast commitment to safety and cost-effectiveness, our FFS solutions ensure that every drop is filled securely and economically, meeting the stringent requirements of pharmaceutical packaging standards.</a:t>
            </a:r>
          </a:p>
          <a:p>
            <a:pPr lvl="1">
              <a:lnSpc>
                <a:spcPts val="3455"/>
              </a:lnSpc>
              <a:spcBef>
                <a:spcPct val="0"/>
              </a:spcBef>
            </a:pPr>
            <a:r>
              <a:rPr lang="en-US" sz="2000" dirty="0">
                <a:solidFill>
                  <a:srgbClr val="000000"/>
                </a:solidFill>
                <a:latin typeface="Aileron"/>
                <a:ea typeface="Aileron"/>
                <a:cs typeface="Aileron"/>
                <a:sym typeface="Aileron"/>
              </a:rPr>
              <a:t>In addition to our state-of-the-art FFS technology, we take immense pride in offering an extensive range of ampoule filling machines that cater to diverse industry needs. These machines are meticulously designed and engineered to deliver unparalleled precision and efficiency in liquid filling processes, thereby enhancing productivity while upholding the highest quality standards.</a:t>
            </a:r>
          </a:p>
          <a:p>
            <a:pPr>
              <a:lnSpc>
                <a:spcPts val="3455"/>
              </a:lnSpc>
              <a:spcBef>
                <a:spcPct val="0"/>
              </a:spcBef>
            </a:pPr>
            <a:r>
              <a:rPr lang="en-US" sz="2000" dirty="0">
                <a:solidFill>
                  <a:srgbClr val="000000"/>
                </a:solidFill>
                <a:latin typeface="Aileron"/>
                <a:ea typeface="Aileron"/>
                <a:cs typeface="Aileron"/>
                <a:sym typeface="Aileron"/>
              </a:rPr>
              <a:t>At BVM Engineering Industries, we understand that gaining regulatory approvals and managing product lifecycles can be complex undertakings. Therefore, we offer comprehensive approval and lifecycle services aimed at guiding our clients through each stage of the process with expertise and proficiency. Our dedicated team is equipped with the knowledge and resources necessary to navigate regulatory requirements seamlessly, ensuring compliance while optimizing time-to-market strategies.</a:t>
            </a:r>
          </a:p>
          <a:p>
            <a:pPr lvl="1">
              <a:lnSpc>
                <a:spcPts val="3455"/>
              </a:lnSpc>
              <a:spcBef>
                <a:spcPct val="0"/>
              </a:spcBef>
            </a:pPr>
            <a:r>
              <a:rPr lang="en-US" sz="2000" dirty="0">
                <a:solidFill>
                  <a:srgbClr val="000000"/>
                </a:solidFill>
                <a:latin typeface="Aileron"/>
                <a:ea typeface="Aileron"/>
                <a:cs typeface="Aileron"/>
                <a:sym typeface="Aileron"/>
              </a:rPr>
              <a:t>Moreover, our unwavering commitment extends beyond product delivery through our complete range of product support services. We stand ready to provide ongoing assistance tailored to your specific needs – from installation support to maintenance guidance – ensuring that your operations run smoothly without compromise.</a:t>
            </a:r>
          </a:p>
          <a:p>
            <a:pPr>
              <a:lnSpc>
                <a:spcPts val="3455"/>
              </a:lnSpc>
              <a:spcBef>
                <a:spcPct val="0"/>
              </a:spcBef>
            </a:pPr>
            <a:r>
              <a:rPr lang="en-US" sz="2000" dirty="0">
                <a:solidFill>
                  <a:srgbClr val="000000"/>
                </a:solidFill>
                <a:latin typeface="Aileron"/>
                <a:ea typeface="Aileron"/>
                <a:cs typeface="Aileron"/>
                <a:sym typeface="Aileron"/>
              </a:rPr>
              <a:t>By partnering with BVM Engineering Industries, you not only gain access to innovative solutions but also experience unwavering dedication towards delivering safe, efficient, and high-quality pharmaceutical packaging and filling processes. We are committed to propelling your success by providing advanced technologies coupled with unparalleled support services designed for sustainable growth within the pharmaceutical industry.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advTm="30400">
        <p159:morph option="byObject"/>
      </p:transition>
    </mc:Choice>
    <mc:Fallback xmlns="">
      <p:transition advTm="30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31"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p:cTn id="23" dur="2000" fill="hold"/>
                                        <p:tgtEl>
                                          <p:spTgt spid="9"/>
                                        </p:tgtEl>
                                        <p:attrNameLst>
                                          <p:attrName>ppt_w</p:attrName>
                                        </p:attrNameLst>
                                      </p:cBhvr>
                                      <p:tavLst>
                                        <p:tav tm="0">
                                          <p:val>
                                            <p:fltVal val="0"/>
                                          </p:val>
                                        </p:tav>
                                        <p:tav tm="100000">
                                          <p:val>
                                            <p:strVal val="#ppt_w"/>
                                          </p:val>
                                        </p:tav>
                                      </p:tavLst>
                                    </p:anim>
                                    <p:anim calcmode="lin" valueType="num">
                                      <p:cBhvr>
                                        <p:cTn id="24" dur="2000" fill="hold"/>
                                        <p:tgtEl>
                                          <p:spTgt spid="9"/>
                                        </p:tgtEl>
                                        <p:attrNameLst>
                                          <p:attrName>ppt_h</p:attrName>
                                        </p:attrNameLst>
                                      </p:cBhvr>
                                      <p:tavLst>
                                        <p:tav tm="0">
                                          <p:val>
                                            <p:fltVal val="0"/>
                                          </p:val>
                                        </p:tav>
                                        <p:tav tm="100000">
                                          <p:val>
                                            <p:strVal val="#ppt_h"/>
                                          </p:val>
                                        </p:tav>
                                      </p:tavLst>
                                    </p:anim>
                                    <p:anim calcmode="lin" valueType="num">
                                      <p:cBhvr>
                                        <p:cTn id="25" dur="2000" fill="hold"/>
                                        <p:tgtEl>
                                          <p:spTgt spid="9"/>
                                        </p:tgtEl>
                                        <p:attrNameLst>
                                          <p:attrName>style.rotation</p:attrName>
                                        </p:attrNameLst>
                                      </p:cBhvr>
                                      <p:tavLst>
                                        <p:tav tm="0">
                                          <p:val>
                                            <p:fltVal val="90"/>
                                          </p:val>
                                        </p:tav>
                                        <p:tav tm="100000">
                                          <p:val>
                                            <p:fltVal val="0"/>
                                          </p:val>
                                        </p:tav>
                                      </p:tavLst>
                                    </p:anim>
                                    <p:animEffect transition="in" filter="fade">
                                      <p:cBhvr>
                                        <p:cTn id="2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83500" y="3013661"/>
            <a:ext cx="4453873" cy="445387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0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48413" y="0"/>
            <a:ext cx="5837221" cy="10287000"/>
            <a:chOff x="0" y="0"/>
            <a:chExt cx="7782962" cy="13716000"/>
          </a:xfrm>
        </p:grpSpPr>
        <p:pic>
          <p:nvPicPr>
            <p:cNvPr id="6" name="Picture 6"/>
            <p:cNvPicPr>
              <a:picLocks noChangeAspect="1"/>
            </p:cNvPicPr>
            <p:nvPr/>
          </p:nvPicPr>
          <p:blipFill>
            <a:blip r:embed="rId4"/>
            <a:srcRect l="31049" r="31049"/>
            <a:stretch>
              <a:fillRect/>
            </a:stretch>
          </p:blipFill>
          <p:spPr>
            <a:xfrm>
              <a:off x="0" y="0"/>
              <a:ext cx="7782962" cy="13716000"/>
            </a:xfrm>
            <a:prstGeom prst="rect">
              <a:avLst/>
            </a:prstGeom>
          </p:spPr>
        </p:pic>
      </p:grpSp>
      <p:grpSp>
        <p:nvGrpSpPr>
          <p:cNvPr id="7" name="Group 7"/>
          <p:cNvGrpSpPr/>
          <p:nvPr/>
        </p:nvGrpSpPr>
        <p:grpSpPr>
          <a:xfrm>
            <a:off x="2965489" y="3318387"/>
            <a:ext cx="4089895" cy="3764527"/>
            <a:chOff x="0" y="0"/>
            <a:chExt cx="812800" cy="748138"/>
          </a:xfrm>
        </p:grpSpPr>
        <p:sp>
          <p:nvSpPr>
            <p:cNvPr id="8" name="Freeform 8"/>
            <p:cNvSpPr/>
            <p:nvPr/>
          </p:nvSpPr>
          <p:spPr>
            <a:xfrm>
              <a:off x="0" y="0"/>
              <a:ext cx="812800" cy="748138"/>
            </a:xfrm>
            <a:custGeom>
              <a:avLst/>
              <a:gdLst/>
              <a:ahLst/>
              <a:cxnLst/>
              <a:rect l="l" t="t" r="r" b="b"/>
              <a:pathLst>
                <a:path w="812800" h="748138">
                  <a:moveTo>
                    <a:pt x="406400" y="0"/>
                  </a:moveTo>
                  <a:cubicBezTo>
                    <a:pt x="181951" y="0"/>
                    <a:pt x="0" y="167476"/>
                    <a:pt x="0" y="374069"/>
                  </a:cubicBezTo>
                  <a:cubicBezTo>
                    <a:pt x="0" y="580662"/>
                    <a:pt x="181951" y="748138"/>
                    <a:pt x="406400" y="748138"/>
                  </a:cubicBezTo>
                  <a:cubicBezTo>
                    <a:pt x="630849" y="748138"/>
                    <a:pt x="812800" y="580662"/>
                    <a:pt x="812800" y="374069"/>
                  </a:cubicBezTo>
                  <a:cubicBezTo>
                    <a:pt x="812800" y="167476"/>
                    <a:pt x="630849" y="0"/>
                    <a:pt x="406400" y="0"/>
                  </a:cubicBezTo>
                  <a:close/>
                </a:path>
              </a:pathLst>
            </a:custGeom>
            <a:solidFill>
              <a:srgbClr val="FFFFFF"/>
            </a:solidFill>
          </p:spPr>
        </p:sp>
        <p:sp>
          <p:nvSpPr>
            <p:cNvPr id="9" name="TextBox 9"/>
            <p:cNvSpPr txBox="1"/>
            <p:nvPr/>
          </p:nvSpPr>
          <p:spPr>
            <a:xfrm>
              <a:off x="76200" y="32038"/>
              <a:ext cx="660400" cy="645962"/>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rot="-10800000">
            <a:off x="14947269" y="2997910"/>
            <a:ext cx="2312031" cy="0"/>
          </a:xfrm>
          <a:prstGeom prst="line">
            <a:avLst/>
          </a:prstGeom>
          <a:ln w="19050" cap="flat">
            <a:solidFill>
              <a:srgbClr val="000000"/>
            </a:solidFill>
            <a:prstDash val="solid"/>
            <a:headEnd type="none" w="sm" len="sm"/>
            <a:tailEnd type="none" w="sm" len="sm"/>
          </a:ln>
        </p:spPr>
      </p:sp>
      <p:sp>
        <p:nvSpPr>
          <p:cNvPr id="11" name="AutoShape 11"/>
          <p:cNvSpPr/>
          <p:nvPr/>
        </p:nvSpPr>
        <p:spPr>
          <a:xfrm rot="-10800000">
            <a:off x="14947269" y="6717949"/>
            <a:ext cx="2312031" cy="0"/>
          </a:xfrm>
          <a:prstGeom prst="line">
            <a:avLst/>
          </a:prstGeom>
          <a:ln w="19050" cap="flat">
            <a:solidFill>
              <a:srgbClr val="000000"/>
            </a:solidFill>
            <a:prstDash val="solid"/>
            <a:headEnd type="none" w="sm" len="sm"/>
            <a:tailEnd type="none" w="sm" len="sm"/>
          </a:ln>
        </p:spPr>
      </p:sp>
      <p:grpSp>
        <p:nvGrpSpPr>
          <p:cNvPr id="12" name="Group 12"/>
          <p:cNvGrpSpPr/>
          <p:nvPr/>
        </p:nvGrpSpPr>
        <p:grpSpPr>
          <a:xfrm>
            <a:off x="0" y="4189195"/>
            <a:ext cx="848413" cy="1908610"/>
            <a:chOff x="0" y="0"/>
            <a:chExt cx="223450" cy="502679"/>
          </a:xfrm>
        </p:grpSpPr>
        <p:sp>
          <p:nvSpPr>
            <p:cNvPr id="13" name="Freeform 13"/>
            <p:cNvSpPr/>
            <p:nvPr/>
          </p:nvSpPr>
          <p:spPr>
            <a:xfrm>
              <a:off x="0" y="0"/>
              <a:ext cx="223450" cy="502679"/>
            </a:xfrm>
            <a:custGeom>
              <a:avLst/>
              <a:gdLst/>
              <a:ahLst/>
              <a:cxnLst/>
              <a:rect l="l" t="t" r="r" b="b"/>
              <a:pathLst>
                <a:path w="223450" h="502679">
                  <a:moveTo>
                    <a:pt x="0" y="0"/>
                  </a:moveTo>
                  <a:lnTo>
                    <a:pt x="223450" y="0"/>
                  </a:lnTo>
                  <a:lnTo>
                    <a:pt x="223450" y="502679"/>
                  </a:lnTo>
                  <a:lnTo>
                    <a:pt x="0" y="502679"/>
                  </a:lnTo>
                  <a:close/>
                </a:path>
              </a:pathLst>
            </a:custGeom>
            <a:solidFill>
              <a:srgbClr val="FFCE08"/>
            </a:solidFill>
          </p:spPr>
        </p:sp>
        <p:sp>
          <p:nvSpPr>
            <p:cNvPr id="14" name="TextBox 14"/>
            <p:cNvSpPr txBox="1"/>
            <p:nvPr/>
          </p:nvSpPr>
          <p:spPr>
            <a:xfrm>
              <a:off x="0" y="-38100"/>
              <a:ext cx="223450" cy="54077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0960995" y="-3580"/>
            <a:ext cx="7191725" cy="2786794"/>
          </a:xfrm>
          <a:custGeom>
            <a:avLst/>
            <a:gdLst/>
            <a:ahLst/>
            <a:cxnLst/>
            <a:rect l="l" t="t" r="r" b="b"/>
            <a:pathLst>
              <a:path w="7191725" h="2786794">
                <a:moveTo>
                  <a:pt x="0" y="0"/>
                </a:moveTo>
                <a:lnTo>
                  <a:pt x="7191726" y="0"/>
                </a:lnTo>
                <a:lnTo>
                  <a:pt x="7191726" y="2786793"/>
                </a:lnTo>
                <a:lnTo>
                  <a:pt x="0" y="2786793"/>
                </a:lnTo>
                <a:lnTo>
                  <a:pt x="0" y="0"/>
                </a:lnTo>
                <a:close/>
              </a:path>
            </a:pathLst>
          </a:custGeom>
          <a:blipFill>
            <a:blip r:embed="rId5"/>
            <a:stretch>
              <a:fillRect/>
            </a:stretch>
          </a:blipFill>
        </p:spPr>
      </p:sp>
      <p:sp>
        <p:nvSpPr>
          <p:cNvPr id="16" name="TextBox 16"/>
          <p:cNvSpPr txBox="1"/>
          <p:nvPr/>
        </p:nvSpPr>
        <p:spPr>
          <a:xfrm>
            <a:off x="3251239" y="4385946"/>
            <a:ext cx="3625626" cy="1657983"/>
          </a:xfrm>
          <a:prstGeom prst="rect">
            <a:avLst/>
          </a:prstGeom>
        </p:spPr>
        <p:txBody>
          <a:bodyPr lIns="0" tIns="0" rIns="0" bIns="0" rtlCol="0" anchor="t">
            <a:spAutoFit/>
          </a:bodyPr>
          <a:lstStyle/>
          <a:p>
            <a:pPr algn="ctr">
              <a:lnSpc>
                <a:spcPts val="6399"/>
              </a:lnSpc>
            </a:pPr>
            <a:r>
              <a:rPr lang="en-US" sz="6399" dirty="0">
                <a:solidFill>
                  <a:srgbClr val="000000"/>
                </a:solidFill>
                <a:latin typeface="Archivo Black"/>
                <a:ea typeface="Archivo Black"/>
                <a:cs typeface="Archivo Black"/>
                <a:sym typeface="Archivo Black"/>
              </a:rPr>
              <a:t>Our Value</a:t>
            </a:r>
          </a:p>
        </p:txBody>
      </p:sp>
      <p:sp>
        <p:nvSpPr>
          <p:cNvPr id="17" name="TextBox 17"/>
          <p:cNvSpPr txBox="1"/>
          <p:nvPr/>
        </p:nvSpPr>
        <p:spPr>
          <a:xfrm>
            <a:off x="5548866" y="1815546"/>
            <a:ext cx="5900184" cy="987926"/>
          </a:xfrm>
          <a:prstGeom prst="rect">
            <a:avLst/>
          </a:prstGeom>
        </p:spPr>
        <p:txBody>
          <a:bodyPr lIns="0" tIns="0" rIns="0" bIns="0" rtlCol="0" anchor="t">
            <a:spAutoFit/>
          </a:bodyPr>
          <a:lstStyle/>
          <a:p>
            <a:pPr algn="r">
              <a:lnSpc>
                <a:spcPts val="7399"/>
              </a:lnSpc>
            </a:pPr>
            <a:r>
              <a:rPr lang="en-US" sz="7399" dirty="0">
                <a:solidFill>
                  <a:srgbClr val="000000"/>
                </a:solidFill>
                <a:latin typeface="Archivo Black"/>
                <a:ea typeface="Archivo Black"/>
                <a:cs typeface="Archivo Black"/>
                <a:sym typeface="Archivo Black"/>
              </a:rPr>
              <a:t>Mission</a:t>
            </a:r>
          </a:p>
        </p:txBody>
      </p:sp>
      <p:sp>
        <p:nvSpPr>
          <p:cNvPr id="18" name="TextBox 18"/>
          <p:cNvSpPr txBox="1"/>
          <p:nvPr/>
        </p:nvSpPr>
        <p:spPr>
          <a:xfrm>
            <a:off x="5617535" y="5583498"/>
            <a:ext cx="5191347" cy="997453"/>
          </a:xfrm>
          <a:prstGeom prst="rect">
            <a:avLst/>
          </a:prstGeom>
        </p:spPr>
        <p:txBody>
          <a:bodyPr lIns="0" tIns="0" rIns="0" bIns="0" rtlCol="0" anchor="t">
            <a:spAutoFit/>
          </a:bodyPr>
          <a:lstStyle/>
          <a:p>
            <a:pPr algn="r">
              <a:lnSpc>
                <a:spcPts val="7400"/>
              </a:lnSpc>
            </a:pPr>
            <a:r>
              <a:rPr lang="en-US" sz="7400" dirty="0">
                <a:solidFill>
                  <a:srgbClr val="000000"/>
                </a:solidFill>
                <a:latin typeface="Archivo Black"/>
                <a:ea typeface="Archivo Black"/>
                <a:cs typeface="Archivo Black"/>
                <a:sym typeface="Archivo Black"/>
              </a:rPr>
              <a:t>Vision</a:t>
            </a:r>
          </a:p>
        </p:txBody>
      </p:sp>
      <p:sp>
        <p:nvSpPr>
          <p:cNvPr id="19" name="TextBox 19"/>
          <p:cNvSpPr txBox="1"/>
          <p:nvPr/>
        </p:nvSpPr>
        <p:spPr>
          <a:xfrm>
            <a:off x="9238777" y="2917172"/>
            <a:ext cx="9049223" cy="2323426"/>
          </a:xfrm>
          <a:prstGeom prst="rect">
            <a:avLst/>
          </a:prstGeom>
        </p:spPr>
        <p:txBody>
          <a:bodyPr lIns="0" tIns="0" rIns="0" bIns="0" rtlCol="0" anchor="t">
            <a:spAutoFit/>
          </a:bodyPr>
          <a:lstStyle/>
          <a:p>
            <a:pPr algn="ctr">
              <a:lnSpc>
                <a:spcPts val="3712"/>
              </a:lnSpc>
              <a:spcBef>
                <a:spcPct val="0"/>
              </a:spcBef>
            </a:pPr>
            <a:r>
              <a:rPr lang="en-US" sz="2651" dirty="0">
                <a:solidFill>
                  <a:srgbClr val="000000"/>
                </a:solidFill>
                <a:latin typeface="Aileron"/>
                <a:ea typeface="Aileron"/>
                <a:cs typeface="Aileron"/>
                <a:sym typeface="Aileron"/>
              </a:rPr>
              <a:t>Our goal is to create and manufacture advanced machines that help industries reach their maximum capability. We are committed to delivering precise engineering and creative solutions, so that our clients receive top-notch products that fulfill their operational requirements.</a:t>
            </a:r>
          </a:p>
        </p:txBody>
      </p:sp>
      <p:sp>
        <p:nvSpPr>
          <p:cNvPr id="20" name="TextBox 20"/>
          <p:cNvSpPr txBox="1"/>
          <p:nvPr/>
        </p:nvSpPr>
        <p:spPr>
          <a:xfrm>
            <a:off x="9524527" y="6739254"/>
            <a:ext cx="8763473" cy="2930839"/>
          </a:xfrm>
          <a:prstGeom prst="rect">
            <a:avLst/>
          </a:prstGeom>
        </p:spPr>
        <p:txBody>
          <a:bodyPr lIns="0" tIns="0" rIns="0" bIns="0" rtlCol="0" anchor="t">
            <a:spAutoFit/>
          </a:bodyPr>
          <a:lstStyle/>
          <a:p>
            <a:pPr algn="ctr">
              <a:lnSpc>
                <a:spcPts val="3307"/>
              </a:lnSpc>
              <a:spcBef>
                <a:spcPct val="0"/>
              </a:spcBef>
            </a:pPr>
            <a:r>
              <a:rPr lang="en-US" sz="2362" dirty="0">
                <a:solidFill>
                  <a:srgbClr val="000000"/>
                </a:solidFill>
                <a:latin typeface="Aileron"/>
                <a:ea typeface="Aileron"/>
                <a:cs typeface="Aileron"/>
                <a:sym typeface="Aileron"/>
              </a:rPr>
              <a:t>We aspire to be a top leader in the manufacturing of Parenteral machines, known for our dedication to producing high-quality products, advancing technology, and ensuring customer satisfaction. Our goal is to constantly innovate and set new standards in machine design and manufacturing, making a significant impact on global industries through our products and services.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25000">
        <p159:morph option="byObject"/>
      </p:transition>
    </mc:Choice>
    <mc:Fallback xmlns="">
      <p:transition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136045" y="4723994"/>
            <a:ext cx="4180354" cy="0"/>
          </a:xfrm>
          <a:prstGeom prst="line">
            <a:avLst/>
          </a:prstGeom>
          <a:ln w="38100" cap="flat">
            <a:solidFill>
              <a:srgbClr val="FFCE08"/>
            </a:solidFill>
            <a:prstDash val="solid"/>
            <a:headEnd type="none" w="sm" len="sm"/>
            <a:tailEnd type="none" w="sm" len="sm"/>
          </a:ln>
        </p:spPr>
      </p:sp>
      <p:grpSp>
        <p:nvGrpSpPr>
          <p:cNvPr id="44" name="Group 43">
            <a:extLst>
              <a:ext uri="{FF2B5EF4-FFF2-40B4-BE49-F238E27FC236}">
                <a16:creationId xmlns:a16="http://schemas.microsoft.com/office/drawing/2014/main" id="{7C9C78C7-A667-7DAB-D0BE-DF93160D529A}"/>
              </a:ext>
            </a:extLst>
          </p:cNvPr>
          <p:cNvGrpSpPr/>
          <p:nvPr/>
        </p:nvGrpSpPr>
        <p:grpSpPr>
          <a:xfrm>
            <a:off x="8151955" y="3750999"/>
            <a:ext cx="1984090" cy="1984090"/>
            <a:chOff x="8151955" y="3750999"/>
            <a:chExt cx="1984090" cy="1984090"/>
          </a:xfrm>
        </p:grpSpPr>
        <p:grpSp>
          <p:nvGrpSpPr>
            <p:cNvPr id="4" name="Group 4"/>
            <p:cNvGrpSpPr/>
            <p:nvPr/>
          </p:nvGrpSpPr>
          <p:grpSpPr>
            <a:xfrm>
              <a:off x="8381654" y="3980698"/>
              <a:ext cx="1524690" cy="152469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737373"/>
                </a:solidFill>
                <a:prstDash val="solid"/>
                <a:miter/>
              </a:ln>
            </p:spPr>
          </p:sp>
          <p:sp>
            <p:nvSpPr>
              <p:cNvPr id="6" name="TextBox 6"/>
              <p:cNvSpPr txBox="1"/>
              <p:nvPr/>
            </p:nvSpPr>
            <p:spPr>
              <a:xfrm>
                <a:off x="76200" y="38100"/>
                <a:ext cx="660400" cy="698500"/>
              </a:xfrm>
              <a:prstGeom prst="rect">
                <a:avLst/>
              </a:prstGeom>
            </p:spPr>
            <p:txBody>
              <a:bodyPr lIns="64027" tIns="64027" rIns="64027" bIns="64027" rtlCol="0" anchor="ctr"/>
              <a:lstStyle/>
              <a:p>
                <a:pPr algn="ctr">
                  <a:lnSpc>
                    <a:spcPts val="2660"/>
                  </a:lnSpc>
                </a:pPr>
                <a:endParaRPr/>
              </a:p>
            </p:txBody>
          </p:sp>
        </p:grpSp>
        <p:grpSp>
          <p:nvGrpSpPr>
            <p:cNvPr id="7" name="Group 7"/>
            <p:cNvGrpSpPr/>
            <p:nvPr/>
          </p:nvGrpSpPr>
          <p:grpSpPr>
            <a:xfrm>
              <a:off x="8288924" y="3887968"/>
              <a:ext cx="1710152" cy="171015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737373"/>
                </a:solidFill>
                <a:prstDash val="solid"/>
                <a:miter/>
              </a:ln>
            </p:spPr>
          </p:sp>
          <p:sp>
            <p:nvSpPr>
              <p:cNvPr id="9" name="TextBox 9"/>
              <p:cNvSpPr txBox="1"/>
              <p:nvPr/>
            </p:nvSpPr>
            <p:spPr>
              <a:xfrm>
                <a:off x="76200" y="38100"/>
                <a:ext cx="660400" cy="698500"/>
              </a:xfrm>
              <a:prstGeom prst="rect">
                <a:avLst/>
              </a:prstGeom>
            </p:spPr>
            <p:txBody>
              <a:bodyPr lIns="64027" tIns="64027" rIns="64027" bIns="64027" rtlCol="0" anchor="ctr"/>
              <a:lstStyle/>
              <a:p>
                <a:pPr algn="ctr">
                  <a:lnSpc>
                    <a:spcPts val="2660"/>
                  </a:lnSpc>
                </a:pPr>
                <a:endParaRPr/>
              </a:p>
            </p:txBody>
          </p:sp>
        </p:grpSp>
        <p:grpSp>
          <p:nvGrpSpPr>
            <p:cNvPr id="10" name="Group 10"/>
            <p:cNvGrpSpPr/>
            <p:nvPr/>
          </p:nvGrpSpPr>
          <p:grpSpPr>
            <a:xfrm>
              <a:off x="8151955" y="3750999"/>
              <a:ext cx="1984090" cy="19840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CE08"/>
                </a:solidFill>
                <a:prstDash val="solid"/>
                <a:miter/>
              </a:ln>
            </p:spPr>
          </p:sp>
          <p:sp>
            <p:nvSpPr>
              <p:cNvPr id="12" name="TextBox 12"/>
              <p:cNvSpPr txBox="1"/>
              <p:nvPr/>
            </p:nvSpPr>
            <p:spPr>
              <a:xfrm>
                <a:off x="76200" y="38100"/>
                <a:ext cx="660400" cy="698500"/>
              </a:xfrm>
              <a:prstGeom prst="rect">
                <a:avLst/>
              </a:prstGeom>
            </p:spPr>
            <p:txBody>
              <a:bodyPr lIns="64027" tIns="64027" rIns="64027" bIns="64027" rtlCol="0" anchor="ctr"/>
              <a:lstStyle/>
              <a:p>
                <a:pPr algn="ctr">
                  <a:lnSpc>
                    <a:spcPts val="2660"/>
                  </a:lnSpc>
                </a:pPr>
                <a:endParaRPr/>
              </a:p>
            </p:txBody>
          </p:sp>
        </p:grpSp>
        <p:sp>
          <p:nvSpPr>
            <p:cNvPr id="13" name="TextBox 13"/>
            <p:cNvSpPr txBox="1"/>
            <p:nvPr/>
          </p:nvSpPr>
          <p:spPr>
            <a:xfrm>
              <a:off x="8447564" y="4575958"/>
              <a:ext cx="1392871" cy="362788"/>
            </a:xfrm>
            <a:prstGeom prst="rect">
              <a:avLst/>
            </a:prstGeom>
          </p:spPr>
          <p:txBody>
            <a:bodyPr lIns="0" tIns="0" rIns="0" bIns="0" rtlCol="0" anchor="t">
              <a:spAutoFit/>
            </a:bodyPr>
            <a:lstStyle/>
            <a:p>
              <a:pPr algn="ctr">
                <a:lnSpc>
                  <a:spcPts val="2646"/>
                </a:lnSpc>
              </a:pPr>
              <a:r>
                <a:rPr lang="en-US" sz="2646" dirty="0">
                  <a:solidFill>
                    <a:srgbClr val="000000"/>
                  </a:solidFill>
                  <a:latin typeface="Archivo Black"/>
                  <a:ea typeface="Archivo Black"/>
                  <a:cs typeface="Archivo Black"/>
                  <a:sym typeface="Archivo Black"/>
                </a:rPr>
                <a:t>2023</a:t>
              </a:r>
            </a:p>
          </p:txBody>
        </p:sp>
      </p:grpSp>
      <p:grpSp>
        <p:nvGrpSpPr>
          <p:cNvPr id="43" name="Group 42">
            <a:extLst>
              <a:ext uri="{FF2B5EF4-FFF2-40B4-BE49-F238E27FC236}">
                <a16:creationId xmlns:a16="http://schemas.microsoft.com/office/drawing/2014/main" id="{FA975761-FBEE-2954-2592-DC01396B5EC3}"/>
              </a:ext>
            </a:extLst>
          </p:cNvPr>
          <p:cNvGrpSpPr/>
          <p:nvPr/>
        </p:nvGrpSpPr>
        <p:grpSpPr>
          <a:xfrm>
            <a:off x="2059654" y="3750999"/>
            <a:ext cx="1984090" cy="1984090"/>
            <a:chOff x="2059654" y="3750999"/>
            <a:chExt cx="1984090" cy="1984090"/>
          </a:xfrm>
        </p:grpSpPr>
        <p:grpSp>
          <p:nvGrpSpPr>
            <p:cNvPr id="15" name="Group 15"/>
            <p:cNvGrpSpPr/>
            <p:nvPr/>
          </p:nvGrpSpPr>
          <p:grpSpPr>
            <a:xfrm>
              <a:off x="2289353" y="3980698"/>
              <a:ext cx="1524690" cy="15246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737373"/>
                </a:solidFill>
                <a:prstDash val="solid"/>
                <a:miter/>
              </a:ln>
            </p:spPr>
          </p:sp>
          <p:sp>
            <p:nvSpPr>
              <p:cNvPr id="17" name="TextBox 17"/>
              <p:cNvSpPr txBox="1"/>
              <p:nvPr/>
            </p:nvSpPr>
            <p:spPr>
              <a:xfrm>
                <a:off x="76200" y="38100"/>
                <a:ext cx="660400" cy="698500"/>
              </a:xfrm>
              <a:prstGeom prst="rect">
                <a:avLst/>
              </a:prstGeom>
            </p:spPr>
            <p:txBody>
              <a:bodyPr lIns="64027" tIns="64027" rIns="64027" bIns="64027" rtlCol="0" anchor="ctr"/>
              <a:lstStyle/>
              <a:p>
                <a:pPr algn="ctr">
                  <a:lnSpc>
                    <a:spcPts val="2660"/>
                  </a:lnSpc>
                </a:pPr>
                <a:endParaRPr/>
              </a:p>
            </p:txBody>
          </p:sp>
        </p:grpSp>
        <p:grpSp>
          <p:nvGrpSpPr>
            <p:cNvPr id="18" name="Group 18"/>
            <p:cNvGrpSpPr/>
            <p:nvPr/>
          </p:nvGrpSpPr>
          <p:grpSpPr>
            <a:xfrm>
              <a:off x="2196623" y="3887968"/>
              <a:ext cx="1710152" cy="171015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737373"/>
                </a:solidFill>
                <a:prstDash val="solid"/>
                <a:miter/>
              </a:ln>
            </p:spPr>
          </p:sp>
          <p:sp>
            <p:nvSpPr>
              <p:cNvPr id="20" name="TextBox 20"/>
              <p:cNvSpPr txBox="1"/>
              <p:nvPr/>
            </p:nvSpPr>
            <p:spPr>
              <a:xfrm>
                <a:off x="76200" y="38100"/>
                <a:ext cx="660400" cy="698500"/>
              </a:xfrm>
              <a:prstGeom prst="rect">
                <a:avLst/>
              </a:prstGeom>
            </p:spPr>
            <p:txBody>
              <a:bodyPr lIns="64027" tIns="64027" rIns="64027" bIns="64027" rtlCol="0" anchor="ctr"/>
              <a:lstStyle/>
              <a:p>
                <a:pPr algn="ctr">
                  <a:lnSpc>
                    <a:spcPts val="2660"/>
                  </a:lnSpc>
                </a:pPr>
                <a:endParaRPr/>
              </a:p>
            </p:txBody>
          </p:sp>
        </p:grpSp>
        <p:grpSp>
          <p:nvGrpSpPr>
            <p:cNvPr id="21" name="Group 21"/>
            <p:cNvGrpSpPr/>
            <p:nvPr/>
          </p:nvGrpSpPr>
          <p:grpSpPr>
            <a:xfrm>
              <a:off x="2059654" y="3750999"/>
              <a:ext cx="1984090" cy="198409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CE08"/>
                </a:solidFill>
                <a:prstDash val="solid"/>
                <a:miter/>
              </a:ln>
            </p:spPr>
          </p:sp>
          <p:sp>
            <p:nvSpPr>
              <p:cNvPr id="23" name="TextBox 23"/>
              <p:cNvSpPr txBox="1"/>
              <p:nvPr/>
            </p:nvSpPr>
            <p:spPr>
              <a:xfrm>
                <a:off x="76200" y="38100"/>
                <a:ext cx="660400" cy="698500"/>
              </a:xfrm>
              <a:prstGeom prst="rect">
                <a:avLst/>
              </a:prstGeom>
            </p:spPr>
            <p:txBody>
              <a:bodyPr lIns="64027" tIns="64027" rIns="64027" bIns="64027" rtlCol="0" anchor="ctr"/>
              <a:lstStyle/>
              <a:p>
                <a:pPr algn="ctr">
                  <a:lnSpc>
                    <a:spcPts val="2660"/>
                  </a:lnSpc>
                </a:pPr>
                <a:endParaRPr/>
              </a:p>
            </p:txBody>
          </p:sp>
        </p:grpSp>
        <p:sp>
          <p:nvSpPr>
            <p:cNvPr id="24" name="TextBox 24"/>
            <p:cNvSpPr txBox="1"/>
            <p:nvPr/>
          </p:nvSpPr>
          <p:spPr>
            <a:xfrm>
              <a:off x="2355263" y="4575958"/>
              <a:ext cx="1392871" cy="362788"/>
            </a:xfrm>
            <a:prstGeom prst="rect">
              <a:avLst/>
            </a:prstGeom>
          </p:spPr>
          <p:txBody>
            <a:bodyPr lIns="0" tIns="0" rIns="0" bIns="0" rtlCol="0" anchor="t">
              <a:spAutoFit/>
            </a:bodyPr>
            <a:lstStyle/>
            <a:p>
              <a:pPr algn="ctr">
                <a:lnSpc>
                  <a:spcPts val="2646"/>
                </a:lnSpc>
              </a:pPr>
              <a:r>
                <a:rPr lang="en-US" sz="2646" dirty="0">
                  <a:solidFill>
                    <a:srgbClr val="000000"/>
                  </a:solidFill>
                  <a:latin typeface="Archivo Black"/>
                  <a:ea typeface="Archivo Black"/>
                  <a:cs typeface="Archivo Black"/>
                  <a:sym typeface="Archivo Black"/>
                </a:rPr>
                <a:t>2022</a:t>
              </a:r>
            </a:p>
          </p:txBody>
        </p:sp>
      </p:grpSp>
      <p:grpSp>
        <p:nvGrpSpPr>
          <p:cNvPr id="45" name="Group 44">
            <a:extLst>
              <a:ext uri="{FF2B5EF4-FFF2-40B4-BE49-F238E27FC236}">
                <a16:creationId xmlns:a16="http://schemas.microsoft.com/office/drawing/2014/main" id="{D9D90210-F1B4-88A9-F5FF-E5AAF179CF1D}"/>
              </a:ext>
            </a:extLst>
          </p:cNvPr>
          <p:cNvGrpSpPr/>
          <p:nvPr/>
        </p:nvGrpSpPr>
        <p:grpSpPr>
          <a:xfrm>
            <a:off x="14244256" y="3750999"/>
            <a:ext cx="1984090" cy="1984090"/>
            <a:chOff x="14244256" y="3750999"/>
            <a:chExt cx="1984090" cy="1984090"/>
          </a:xfrm>
        </p:grpSpPr>
        <p:grpSp>
          <p:nvGrpSpPr>
            <p:cNvPr id="26" name="Group 26"/>
            <p:cNvGrpSpPr/>
            <p:nvPr/>
          </p:nvGrpSpPr>
          <p:grpSpPr>
            <a:xfrm>
              <a:off x="14473955" y="3980698"/>
              <a:ext cx="1524690" cy="152469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737373"/>
                </a:solidFill>
                <a:prstDash val="solid"/>
                <a:miter/>
              </a:ln>
            </p:spPr>
          </p:sp>
          <p:sp>
            <p:nvSpPr>
              <p:cNvPr id="28" name="TextBox 28"/>
              <p:cNvSpPr txBox="1"/>
              <p:nvPr/>
            </p:nvSpPr>
            <p:spPr>
              <a:xfrm>
                <a:off x="76200" y="38100"/>
                <a:ext cx="660400" cy="698500"/>
              </a:xfrm>
              <a:prstGeom prst="rect">
                <a:avLst/>
              </a:prstGeom>
            </p:spPr>
            <p:txBody>
              <a:bodyPr lIns="64027" tIns="64027" rIns="64027" bIns="64027" rtlCol="0" anchor="ctr"/>
              <a:lstStyle/>
              <a:p>
                <a:pPr algn="ctr">
                  <a:lnSpc>
                    <a:spcPts val="2660"/>
                  </a:lnSpc>
                </a:pPr>
                <a:endParaRPr/>
              </a:p>
            </p:txBody>
          </p:sp>
        </p:grpSp>
        <p:grpSp>
          <p:nvGrpSpPr>
            <p:cNvPr id="29" name="Group 29"/>
            <p:cNvGrpSpPr/>
            <p:nvPr/>
          </p:nvGrpSpPr>
          <p:grpSpPr>
            <a:xfrm>
              <a:off x="14381225" y="3887968"/>
              <a:ext cx="1710152" cy="171015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737373"/>
                </a:solidFill>
                <a:prstDash val="solid"/>
                <a:miter/>
              </a:ln>
            </p:spPr>
          </p:sp>
          <p:sp>
            <p:nvSpPr>
              <p:cNvPr id="31" name="TextBox 31"/>
              <p:cNvSpPr txBox="1"/>
              <p:nvPr/>
            </p:nvSpPr>
            <p:spPr>
              <a:xfrm>
                <a:off x="76200" y="38100"/>
                <a:ext cx="660400" cy="698500"/>
              </a:xfrm>
              <a:prstGeom prst="rect">
                <a:avLst/>
              </a:prstGeom>
            </p:spPr>
            <p:txBody>
              <a:bodyPr lIns="64027" tIns="64027" rIns="64027" bIns="64027" rtlCol="0" anchor="ctr"/>
              <a:lstStyle/>
              <a:p>
                <a:pPr algn="ctr">
                  <a:lnSpc>
                    <a:spcPts val="2660"/>
                  </a:lnSpc>
                </a:pPr>
                <a:endParaRPr/>
              </a:p>
            </p:txBody>
          </p:sp>
        </p:grpSp>
        <p:grpSp>
          <p:nvGrpSpPr>
            <p:cNvPr id="32" name="Group 32"/>
            <p:cNvGrpSpPr/>
            <p:nvPr/>
          </p:nvGrpSpPr>
          <p:grpSpPr>
            <a:xfrm>
              <a:off x="14244256" y="3750999"/>
              <a:ext cx="1984090" cy="198409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CE08"/>
                </a:solidFill>
                <a:prstDash val="solid"/>
                <a:miter/>
              </a:ln>
            </p:spPr>
          </p:sp>
          <p:sp>
            <p:nvSpPr>
              <p:cNvPr id="34" name="TextBox 34"/>
              <p:cNvSpPr txBox="1"/>
              <p:nvPr/>
            </p:nvSpPr>
            <p:spPr>
              <a:xfrm>
                <a:off x="76200" y="38100"/>
                <a:ext cx="660400" cy="698500"/>
              </a:xfrm>
              <a:prstGeom prst="rect">
                <a:avLst/>
              </a:prstGeom>
            </p:spPr>
            <p:txBody>
              <a:bodyPr lIns="64027" tIns="64027" rIns="64027" bIns="64027" rtlCol="0" anchor="ctr"/>
              <a:lstStyle/>
              <a:p>
                <a:pPr algn="ctr">
                  <a:lnSpc>
                    <a:spcPts val="2660"/>
                  </a:lnSpc>
                </a:pPr>
                <a:endParaRPr/>
              </a:p>
            </p:txBody>
          </p:sp>
        </p:grpSp>
        <p:sp>
          <p:nvSpPr>
            <p:cNvPr id="35" name="TextBox 35"/>
            <p:cNvSpPr txBox="1"/>
            <p:nvPr/>
          </p:nvSpPr>
          <p:spPr>
            <a:xfrm>
              <a:off x="14539865" y="4575958"/>
              <a:ext cx="1392871" cy="362788"/>
            </a:xfrm>
            <a:prstGeom prst="rect">
              <a:avLst/>
            </a:prstGeom>
          </p:spPr>
          <p:txBody>
            <a:bodyPr lIns="0" tIns="0" rIns="0" bIns="0" rtlCol="0" anchor="t">
              <a:spAutoFit/>
            </a:bodyPr>
            <a:lstStyle/>
            <a:p>
              <a:pPr algn="ctr">
                <a:lnSpc>
                  <a:spcPts val="2646"/>
                </a:lnSpc>
              </a:pPr>
              <a:r>
                <a:rPr lang="en-US" sz="2646">
                  <a:solidFill>
                    <a:srgbClr val="000000"/>
                  </a:solidFill>
                  <a:latin typeface="Archivo Black"/>
                  <a:ea typeface="Archivo Black"/>
                  <a:cs typeface="Archivo Black"/>
                  <a:sym typeface="Archivo Black"/>
                </a:rPr>
                <a:t>2024</a:t>
              </a:r>
            </a:p>
          </p:txBody>
        </p:sp>
      </p:grpSp>
      <p:sp>
        <p:nvSpPr>
          <p:cNvPr id="36" name="AutoShape 36"/>
          <p:cNvSpPr/>
          <p:nvPr/>
        </p:nvSpPr>
        <p:spPr>
          <a:xfrm>
            <a:off x="3971601" y="4723994"/>
            <a:ext cx="4180354" cy="0"/>
          </a:xfrm>
          <a:prstGeom prst="line">
            <a:avLst/>
          </a:prstGeom>
          <a:ln w="38100" cap="flat">
            <a:solidFill>
              <a:srgbClr val="FFCE08"/>
            </a:solidFill>
            <a:prstDash val="solid"/>
            <a:headEnd type="none" w="sm" len="sm"/>
            <a:tailEnd type="none" w="sm" len="sm"/>
          </a:ln>
        </p:spPr>
      </p:sp>
      <p:sp>
        <p:nvSpPr>
          <p:cNvPr id="37" name="AutoShape 37"/>
          <p:cNvSpPr/>
          <p:nvPr/>
        </p:nvSpPr>
        <p:spPr>
          <a:xfrm rot="-10800000">
            <a:off x="1028700" y="2384326"/>
            <a:ext cx="4627174" cy="0"/>
          </a:xfrm>
          <a:prstGeom prst="line">
            <a:avLst/>
          </a:prstGeom>
          <a:ln w="19050" cap="flat">
            <a:solidFill>
              <a:srgbClr val="000000"/>
            </a:solidFill>
            <a:prstDash val="solid"/>
            <a:headEnd type="none" w="sm" len="sm"/>
            <a:tailEnd type="none" w="sm" len="sm"/>
          </a:ln>
        </p:spPr>
      </p:sp>
      <p:sp>
        <p:nvSpPr>
          <p:cNvPr id="38" name="Freeform 38"/>
          <p:cNvSpPr/>
          <p:nvPr/>
        </p:nvSpPr>
        <p:spPr>
          <a:xfrm>
            <a:off x="11715034" y="-97480"/>
            <a:ext cx="6391945" cy="2476879"/>
          </a:xfrm>
          <a:custGeom>
            <a:avLst/>
            <a:gdLst/>
            <a:ahLst/>
            <a:cxnLst/>
            <a:rect l="l" t="t" r="r" b="b"/>
            <a:pathLst>
              <a:path w="6391945" h="2476879">
                <a:moveTo>
                  <a:pt x="0" y="0"/>
                </a:moveTo>
                <a:lnTo>
                  <a:pt x="6391945" y="0"/>
                </a:lnTo>
                <a:lnTo>
                  <a:pt x="6391945" y="2476879"/>
                </a:lnTo>
                <a:lnTo>
                  <a:pt x="0" y="2476879"/>
                </a:lnTo>
                <a:lnTo>
                  <a:pt x="0" y="0"/>
                </a:lnTo>
                <a:close/>
              </a:path>
            </a:pathLst>
          </a:custGeom>
          <a:blipFill>
            <a:blip r:embed="rId2"/>
            <a:stretch>
              <a:fillRect/>
            </a:stretch>
          </a:blipFill>
        </p:spPr>
      </p:sp>
      <p:sp>
        <p:nvSpPr>
          <p:cNvPr id="39" name="TextBox 39"/>
          <p:cNvSpPr txBox="1"/>
          <p:nvPr/>
        </p:nvSpPr>
        <p:spPr>
          <a:xfrm>
            <a:off x="1028700" y="1162050"/>
            <a:ext cx="10704976" cy="1079401"/>
          </a:xfrm>
          <a:prstGeom prst="rect">
            <a:avLst/>
          </a:prstGeom>
        </p:spPr>
        <p:txBody>
          <a:bodyPr lIns="0" tIns="0" rIns="0" bIns="0" rtlCol="0" anchor="t">
            <a:spAutoFit/>
          </a:bodyPr>
          <a:lstStyle/>
          <a:p>
            <a:pPr algn="l">
              <a:lnSpc>
                <a:spcPts val="8000"/>
              </a:lnSpc>
            </a:pPr>
            <a:r>
              <a:rPr lang="en-US" sz="8000" dirty="0">
                <a:solidFill>
                  <a:srgbClr val="000000"/>
                </a:solidFill>
                <a:latin typeface="Archivo Black"/>
                <a:ea typeface="Archivo Black"/>
                <a:cs typeface="Archivo Black"/>
                <a:sym typeface="Archivo Black"/>
              </a:rPr>
              <a:t>Milestones</a:t>
            </a:r>
          </a:p>
        </p:txBody>
      </p:sp>
      <p:sp>
        <p:nvSpPr>
          <p:cNvPr id="40" name="TextBox 40"/>
          <p:cNvSpPr txBox="1"/>
          <p:nvPr/>
        </p:nvSpPr>
        <p:spPr>
          <a:xfrm>
            <a:off x="1028700" y="6097039"/>
            <a:ext cx="4045998" cy="1397000"/>
          </a:xfrm>
          <a:prstGeom prst="rect">
            <a:avLst/>
          </a:prstGeom>
        </p:spPr>
        <p:txBody>
          <a:bodyPr lIns="0" tIns="0" rIns="0" bIns="0" rtlCol="0" anchor="t">
            <a:spAutoFit/>
          </a:bodyPr>
          <a:lstStyle/>
          <a:p>
            <a:pPr algn="ctr">
              <a:lnSpc>
                <a:spcPts val="2799"/>
              </a:lnSpc>
            </a:pPr>
            <a:r>
              <a:rPr lang="en-US" sz="1999" dirty="0">
                <a:solidFill>
                  <a:srgbClr val="000000"/>
                </a:solidFill>
                <a:latin typeface="Aileron"/>
                <a:ea typeface="Aileron"/>
                <a:cs typeface="Aileron"/>
                <a:sym typeface="Aileron"/>
              </a:rPr>
              <a:t>We are delighted to report the successful installation of the 500 ML Auto </a:t>
            </a:r>
            <a:r>
              <a:rPr lang="en-US" sz="1999" dirty="0" err="1">
                <a:solidFill>
                  <a:srgbClr val="000000"/>
                </a:solidFill>
                <a:latin typeface="Aileron"/>
                <a:ea typeface="Aileron"/>
                <a:cs typeface="Aileron"/>
                <a:sym typeface="Aileron"/>
              </a:rPr>
              <a:t>Deflesher</a:t>
            </a:r>
            <a:r>
              <a:rPr lang="en-US" sz="1999" dirty="0">
                <a:solidFill>
                  <a:srgbClr val="000000"/>
                </a:solidFill>
                <a:latin typeface="Aileron"/>
                <a:ea typeface="Aileron"/>
                <a:cs typeface="Aileron"/>
                <a:sym typeface="Aileron"/>
              </a:rPr>
              <a:t> machine in 2022. </a:t>
            </a:r>
          </a:p>
        </p:txBody>
      </p:sp>
      <p:sp>
        <p:nvSpPr>
          <p:cNvPr id="41" name="TextBox 41"/>
          <p:cNvSpPr txBox="1"/>
          <p:nvPr/>
        </p:nvSpPr>
        <p:spPr>
          <a:xfrm>
            <a:off x="5904938" y="6097039"/>
            <a:ext cx="6590145" cy="3863975"/>
          </a:xfrm>
          <a:prstGeom prst="rect">
            <a:avLst/>
          </a:prstGeom>
        </p:spPr>
        <p:txBody>
          <a:bodyPr lIns="0" tIns="0" rIns="0" bIns="0" rtlCol="0" anchor="t">
            <a:spAutoFit/>
          </a:bodyPr>
          <a:lstStyle/>
          <a:p>
            <a:pPr algn="ctr">
              <a:lnSpc>
                <a:spcPts val="2799"/>
              </a:lnSpc>
            </a:pPr>
            <a:r>
              <a:rPr lang="en-US" sz="1999" dirty="0">
                <a:solidFill>
                  <a:srgbClr val="000000"/>
                </a:solidFill>
                <a:latin typeface="Aileron"/>
                <a:ea typeface="Aileron"/>
                <a:cs typeface="Aileron"/>
                <a:sym typeface="Aileron"/>
              </a:rPr>
              <a:t>We are delighted to announce the inauguration of our state-of-the-art advanced machine manufacturing unit in </a:t>
            </a:r>
            <a:r>
              <a:rPr lang="en-US" sz="1999" dirty="0" err="1">
                <a:solidFill>
                  <a:srgbClr val="000000"/>
                </a:solidFill>
                <a:latin typeface="Aileron"/>
                <a:ea typeface="Aileron"/>
                <a:cs typeface="Aileron"/>
                <a:sym typeface="Aileron"/>
              </a:rPr>
              <a:t>Baddi</a:t>
            </a:r>
            <a:r>
              <a:rPr lang="en-US" sz="1999" dirty="0">
                <a:solidFill>
                  <a:srgbClr val="000000"/>
                </a:solidFill>
                <a:latin typeface="Aileron"/>
                <a:ea typeface="Aileron"/>
                <a:cs typeface="Aileron"/>
                <a:sym typeface="Aileron"/>
              </a:rPr>
              <a:t>. This new facility represents a significant milestone for our company, signifying our commitment to technological advancement and expansion. With this strategic addition, we look forward to further enhancing our production capabilities and meeting the growing demands of our discerning clientele. We are confident that this new venture will bolster our position as a leading provider of cutting-edge machinery and contribute to the continued success of our esteemed customers.</a:t>
            </a:r>
          </a:p>
        </p:txBody>
      </p:sp>
      <p:sp>
        <p:nvSpPr>
          <p:cNvPr id="42" name="TextBox 42"/>
          <p:cNvSpPr txBox="1"/>
          <p:nvPr/>
        </p:nvSpPr>
        <p:spPr>
          <a:xfrm>
            <a:off x="12907483" y="6097039"/>
            <a:ext cx="4902292" cy="2806700"/>
          </a:xfrm>
          <a:prstGeom prst="rect">
            <a:avLst/>
          </a:prstGeom>
        </p:spPr>
        <p:txBody>
          <a:bodyPr lIns="0" tIns="0" rIns="0" bIns="0" rtlCol="0" anchor="t">
            <a:spAutoFit/>
          </a:bodyPr>
          <a:lstStyle/>
          <a:p>
            <a:pPr algn="ctr">
              <a:lnSpc>
                <a:spcPts val="2799"/>
              </a:lnSpc>
            </a:pPr>
            <a:r>
              <a:rPr lang="en-US" sz="1999" dirty="0">
                <a:solidFill>
                  <a:srgbClr val="000000"/>
                </a:solidFill>
                <a:latin typeface="Aileron"/>
                <a:ea typeface="Aileron"/>
                <a:cs typeface="Aileron"/>
                <a:sym typeface="Aileron"/>
              </a:rPr>
              <a:t>We are proud to announce the successful installation of our first F.F.S. machine under the BVM Engineering Industries brand in 2024. This accomplishment highlights our dedication to innovation and quality, marking a significant milestone in our ongoing efforts to enhance operational efficiency and technological advancement.</a:t>
            </a:r>
          </a:p>
        </p:txBody>
      </p:sp>
    </p:spTree>
  </p:cSld>
  <p:clrMapOvr>
    <a:masterClrMapping/>
  </p:clrMapOvr>
  <mc:AlternateContent xmlns:mc="http://schemas.openxmlformats.org/markup-compatibility/2006" xmlns:p14="http://schemas.microsoft.com/office/powerpoint/2010/main">
    <mc:Choice Requires="p14">
      <p:transition p14:dur="100" advTm="20000">
        <p:pull/>
      </p:transition>
    </mc:Choice>
    <mc:Fallback xmlns="">
      <p:transition advTm="20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heel(1)">
                                      <p:cBhvr>
                                        <p:cTn id="16" dur="2000"/>
                                        <p:tgtEl>
                                          <p:spTgt spid="43"/>
                                        </p:tgtEl>
                                      </p:cBhvr>
                                    </p:animEffect>
                                  </p:childTnLst>
                                </p:cTn>
                              </p:par>
                            </p:childTnLst>
                          </p:cTn>
                        </p:par>
                        <p:par>
                          <p:cTn id="17" fill="hold">
                            <p:stCondLst>
                              <p:cond delay="3000"/>
                            </p:stCondLst>
                            <p:childTnLst>
                              <p:par>
                                <p:cTn id="18" presetID="50" presetClass="entr" presetSubtype="0" decel="10000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1000" fill="hold"/>
                                        <p:tgtEl>
                                          <p:spTgt spid="40"/>
                                        </p:tgtEl>
                                        <p:attrNameLst>
                                          <p:attrName>ppt_w</p:attrName>
                                        </p:attrNameLst>
                                      </p:cBhvr>
                                      <p:tavLst>
                                        <p:tav tm="0">
                                          <p:val>
                                            <p:strVal val="#ppt_w+.3"/>
                                          </p:val>
                                        </p:tav>
                                        <p:tav tm="100000">
                                          <p:val>
                                            <p:strVal val="#ppt_w"/>
                                          </p:val>
                                        </p:tav>
                                      </p:tavLst>
                                    </p:anim>
                                    <p:anim calcmode="lin" valueType="num">
                                      <p:cBhvr>
                                        <p:cTn id="21" dur="1000" fill="hold"/>
                                        <p:tgtEl>
                                          <p:spTgt spid="40"/>
                                        </p:tgtEl>
                                        <p:attrNameLst>
                                          <p:attrName>ppt_h</p:attrName>
                                        </p:attrNameLst>
                                      </p:cBhvr>
                                      <p:tavLst>
                                        <p:tav tm="0">
                                          <p:val>
                                            <p:strVal val="#ppt_h"/>
                                          </p:val>
                                        </p:tav>
                                        <p:tav tm="100000">
                                          <p:val>
                                            <p:strVal val="#ppt_h"/>
                                          </p:val>
                                        </p:tav>
                                      </p:tavLst>
                                    </p:anim>
                                    <p:animEffect transition="in" filter="fade">
                                      <p:cBhvr>
                                        <p:cTn id="22" dur="1000"/>
                                        <p:tgtEl>
                                          <p:spTgt spid="40"/>
                                        </p:tgtEl>
                                      </p:cBhvr>
                                    </p:animEffect>
                                  </p:childTnLst>
                                </p:cTn>
                              </p:par>
                            </p:childTnLst>
                          </p:cTn>
                        </p:par>
                        <p:par>
                          <p:cTn id="23" fill="hold">
                            <p:stCondLst>
                              <p:cond delay="4000"/>
                            </p:stCondLst>
                            <p:childTnLst>
                              <p:par>
                                <p:cTn id="24" presetID="2" presetClass="entr" presetSubtype="4"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ppt_x"/>
                                          </p:val>
                                        </p:tav>
                                        <p:tav tm="100000">
                                          <p:val>
                                            <p:strVal val="#ppt_x"/>
                                          </p:val>
                                        </p:tav>
                                      </p:tavLst>
                                    </p:anim>
                                    <p:anim calcmode="lin" valueType="num">
                                      <p:cBhvr additive="base">
                                        <p:cTn id="27" dur="500" fill="hold"/>
                                        <p:tgtEl>
                                          <p:spTgt spid="36"/>
                                        </p:tgtEl>
                                        <p:attrNameLst>
                                          <p:attrName>ppt_y</p:attrName>
                                        </p:attrNameLst>
                                      </p:cBhvr>
                                      <p:tavLst>
                                        <p:tav tm="0">
                                          <p:val>
                                            <p:strVal val="1+#ppt_h/2"/>
                                          </p:val>
                                        </p:tav>
                                        <p:tav tm="100000">
                                          <p:val>
                                            <p:strVal val="#ppt_y"/>
                                          </p:val>
                                        </p:tav>
                                      </p:tavLst>
                                    </p:anim>
                                  </p:childTnLst>
                                </p:cTn>
                              </p:par>
                            </p:childTnLst>
                          </p:cTn>
                        </p:par>
                        <p:par>
                          <p:cTn id="28" fill="hold">
                            <p:stCondLst>
                              <p:cond delay="4500"/>
                            </p:stCondLst>
                            <p:childTnLst>
                              <p:par>
                                <p:cTn id="29" presetID="21" presetClass="entr" presetSubtype="1"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heel(1)">
                                      <p:cBhvr>
                                        <p:cTn id="31" dur="2000"/>
                                        <p:tgtEl>
                                          <p:spTgt spid="44"/>
                                        </p:tgtEl>
                                      </p:cBhvr>
                                    </p:animEffect>
                                  </p:childTnLst>
                                </p:cTn>
                              </p:par>
                            </p:childTnLst>
                          </p:cTn>
                        </p:par>
                        <p:par>
                          <p:cTn id="32" fill="hold">
                            <p:stCondLst>
                              <p:cond delay="6500"/>
                            </p:stCondLst>
                            <p:childTnLst>
                              <p:par>
                                <p:cTn id="33" presetID="50" presetClass="entr" presetSubtype="0" decel="10000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p:cTn id="35" dur="1000" fill="hold"/>
                                        <p:tgtEl>
                                          <p:spTgt spid="41"/>
                                        </p:tgtEl>
                                        <p:attrNameLst>
                                          <p:attrName>ppt_w</p:attrName>
                                        </p:attrNameLst>
                                      </p:cBhvr>
                                      <p:tavLst>
                                        <p:tav tm="0">
                                          <p:val>
                                            <p:strVal val="#ppt_w+.3"/>
                                          </p:val>
                                        </p:tav>
                                        <p:tav tm="100000">
                                          <p:val>
                                            <p:strVal val="#ppt_w"/>
                                          </p:val>
                                        </p:tav>
                                      </p:tavLst>
                                    </p:anim>
                                    <p:anim calcmode="lin" valueType="num">
                                      <p:cBhvr>
                                        <p:cTn id="36" dur="1000" fill="hold"/>
                                        <p:tgtEl>
                                          <p:spTgt spid="41"/>
                                        </p:tgtEl>
                                        <p:attrNameLst>
                                          <p:attrName>ppt_h</p:attrName>
                                        </p:attrNameLst>
                                      </p:cBhvr>
                                      <p:tavLst>
                                        <p:tav tm="0">
                                          <p:val>
                                            <p:strVal val="#ppt_h"/>
                                          </p:val>
                                        </p:tav>
                                        <p:tav tm="100000">
                                          <p:val>
                                            <p:strVal val="#ppt_h"/>
                                          </p:val>
                                        </p:tav>
                                      </p:tavLst>
                                    </p:anim>
                                    <p:animEffect transition="in" filter="fade">
                                      <p:cBhvr>
                                        <p:cTn id="37" dur="1000"/>
                                        <p:tgtEl>
                                          <p:spTgt spid="41"/>
                                        </p:tgtEl>
                                      </p:cBhvr>
                                    </p:animEffect>
                                  </p:childTnLst>
                                </p:cTn>
                              </p:par>
                            </p:childTnLst>
                          </p:cTn>
                        </p:par>
                        <p:par>
                          <p:cTn id="38" fill="hold">
                            <p:stCondLst>
                              <p:cond delay="7500"/>
                            </p:stCondLst>
                            <p:childTnLst>
                              <p:par>
                                <p:cTn id="39" presetID="2" presetClass="entr" presetSubtype="4"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par>
                          <p:cTn id="43" fill="hold">
                            <p:stCondLst>
                              <p:cond delay="8000"/>
                            </p:stCondLst>
                            <p:childTnLst>
                              <p:par>
                                <p:cTn id="44" presetID="21" presetClass="entr" presetSubtype="1"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heel(1)">
                                      <p:cBhvr>
                                        <p:cTn id="46" dur="2000"/>
                                        <p:tgtEl>
                                          <p:spTgt spid="45"/>
                                        </p:tgtEl>
                                      </p:cBhvr>
                                    </p:animEffect>
                                  </p:childTnLst>
                                </p:cTn>
                              </p:par>
                            </p:childTnLst>
                          </p:cTn>
                        </p:par>
                        <p:par>
                          <p:cTn id="47" fill="hold">
                            <p:stCondLst>
                              <p:cond delay="10000"/>
                            </p:stCondLst>
                            <p:childTnLst>
                              <p:par>
                                <p:cTn id="48" presetID="50" presetClass="entr" presetSubtype="0" decel="100000" fill="hold" grpId="0" nodeType="after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1000" fill="hold"/>
                                        <p:tgtEl>
                                          <p:spTgt spid="42"/>
                                        </p:tgtEl>
                                        <p:attrNameLst>
                                          <p:attrName>ppt_w</p:attrName>
                                        </p:attrNameLst>
                                      </p:cBhvr>
                                      <p:tavLst>
                                        <p:tav tm="0">
                                          <p:val>
                                            <p:strVal val="#ppt_w+.3"/>
                                          </p:val>
                                        </p:tav>
                                        <p:tav tm="100000">
                                          <p:val>
                                            <p:strVal val="#ppt_w"/>
                                          </p:val>
                                        </p:tav>
                                      </p:tavLst>
                                    </p:anim>
                                    <p:anim calcmode="lin" valueType="num">
                                      <p:cBhvr>
                                        <p:cTn id="51" dur="1000" fill="hold"/>
                                        <p:tgtEl>
                                          <p:spTgt spid="42"/>
                                        </p:tgtEl>
                                        <p:attrNameLst>
                                          <p:attrName>ppt_h</p:attrName>
                                        </p:attrNameLst>
                                      </p:cBhvr>
                                      <p:tavLst>
                                        <p:tav tm="0">
                                          <p:val>
                                            <p:strVal val="#ppt_h"/>
                                          </p:val>
                                        </p:tav>
                                        <p:tav tm="100000">
                                          <p:val>
                                            <p:strVal val="#ppt_h"/>
                                          </p:val>
                                        </p:tav>
                                      </p:tavLst>
                                    </p:anim>
                                    <p:animEffect transition="in" filter="fade">
                                      <p:cBhvr>
                                        <p:cTn id="5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64316" y="1055568"/>
            <a:ext cx="10052193" cy="1079401"/>
          </a:xfrm>
          <a:prstGeom prst="rect">
            <a:avLst/>
          </a:prstGeom>
        </p:spPr>
        <p:txBody>
          <a:bodyPr lIns="0" tIns="0" rIns="0" bIns="0" rtlCol="0" anchor="t">
            <a:spAutoFit/>
          </a:bodyPr>
          <a:lstStyle/>
          <a:p>
            <a:pPr algn="l">
              <a:lnSpc>
                <a:spcPts val="8000"/>
              </a:lnSpc>
            </a:pPr>
            <a:r>
              <a:rPr lang="en-US" sz="8000" dirty="0">
                <a:solidFill>
                  <a:srgbClr val="000000"/>
                </a:solidFill>
                <a:latin typeface="Archivo Black"/>
                <a:ea typeface="Archivo Black"/>
                <a:cs typeface="Archivo Black"/>
                <a:sym typeface="Archivo Black"/>
              </a:rPr>
              <a:t>Our Team</a:t>
            </a:r>
          </a:p>
        </p:txBody>
      </p:sp>
      <p:sp>
        <p:nvSpPr>
          <p:cNvPr id="28" name="AutoShape 28"/>
          <p:cNvSpPr/>
          <p:nvPr/>
        </p:nvSpPr>
        <p:spPr>
          <a:xfrm rot="-10800000">
            <a:off x="1028700" y="2355751"/>
            <a:ext cx="3286125" cy="0"/>
          </a:xfrm>
          <a:prstGeom prst="line">
            <a:avLst/>
          </a:prstGeom>
          <a:ln w="19050" cap="flat">
            <a:solidFill>
              <a:srgbClr val="000000"/>
            </a:solidFill>
            <a:prstDash val="solid"/>
            <a:headEnd type="none" w="sm" len="sm"/>
            <a:tailEnd type="none" w="sm" len="sm"/>
          </a:ln>
        </p:spPr>
      </p:sp>
      <p:grpSp>
        <p:nvGrpSpPr>
          <p:cNvPr id="46" name="Group 45">
            <a:extLst>
              <a:ext uri="{FF2B5EF4-FFF2-40B4-BE49-F238E27FC236}">
                <a16:creationId xmlns:a16="http://schemas.microsoft.com/office/drawing/2014/main" id="{F34379C9-CD7E-6B7E-5FE6-7C5A3AD5FC52}"/>
              </a:ext>
            </a:extLst>
          </p:cNvPr>
          <p:cNvGrpSpPr/>
          <p:nvPr/>
        </p:nvGrpSpPr>
        <p:grpSpPr>
          <a:xfrm>
            <a:off x="805515" y="4786976"/>
            <a:ext cx="3086100" cy="4027522"/>
            <a:chOff x="805515" y="4786976"/>
            <a:chExt cx="3086100" cy="4027522"/>
          </a:xfrm>
        </p:grpSpPr>
        <p:grpSp>
          <p:nvGrpSpPr>
            <p:cNvPr id="12" name="Group 12"/>
            <p:cNvGrpSpPr/>
            <p:nvPr/>
          </p:nvGrpSpPr>
          <p:grpSpPr>
            <a:xfrm>
              <a:off x="805515" y="4786976"/>
              <a:ext cx="3086100" cy="4027522"/>
              <a:chOff x="0" y="0"/>
              <a:chExt cx="812800" cy="1060746"/>
            </a:xfrm>
          </p:grpSpPr>
          <p:sp>
            <p:nvSpPr>
              <p:cNvPr id="13" name="Freeform 13"/>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14" name="TextBox 14"/>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TextBox 17"/>
            <p:cNvSpPr txBox="1"/>
            <p:nvPr/>
          </p:nvSpPr>
          <p:spPr>
            <a:xfrm>
              <a:off x="981702" y="6177296"/>
              <a:ext cx="2688801" cy="1054099"/>
            </a:xfrm>
            <a:prstGeom prst="rect">
              <a:avLst/>
            </a:prstGeom>
          </p:spPr>
          <p:txBody>
            <a:bodyPr lIns="0" tIns="0" rIns="0" bIns="0" rtlCol="0" anchor="t">
              <a:spAutoFit/>
            </a:bodyPr>
            <a:lstStyle/>
            <a:p>
              <a:pPr algn="ctr">
                <a:lnSpc>
                  <a:spcPts val="2800"/>
                </a:lnSpc>
              </a:pPr>
              <a:r>
                <a:rPr lang="en-US" sz="2000" dirty="0">
                  <a:solidFill>
                    <a:srgbClr val="000000"/>
                  </a:solidFill>
                  <a:latin typeface="Aileron"/>
                  <a:ea typeface="Aileron"/>
                  <a:cs typeface="Aileron"/>
                  <a:sym typeface="Aileron"/>
                </a:rPr>
                <a:t>PROP. </a:t>
              </a:r>
            </a:p>
            <a:p>
              <a:pPr algn="ctr">
                <a:lnSpc>
                  <a:spcPts val="2800"/>
                </a:lnSpc>
              </a:pPr>
              <a:r>
                <a:rPr lang="en-US" sz="2000" dirty="0">
                  <a:solidFill>
                    <a:srgbClr val="000000"/>
                  </a:solidFill>
                  <a:latin typeface="Aileron"/>
                  <a:ea typeface="Aileron"/>
                  <a:cs typeface="Aileron"/>
                  <a:sym typeface="Aileron"/>
                </a:rPr>
                <a:t>&amp;</a:t>
              </a:r>
            </a:p>
            <a:p>
              <a:pPr marL="0" lvl="0" indent="0" algn="ctr">
                <a:lnSpc>
                  <a:spcPts val="2800"/>
                </a:lnSpc>
                <a:spcBef>
                  <a:spcPct val="0"/>
                </a:spcBef>
              </a:pPr>
              <a:r>
                <a:rPr lang="en-US" sz="2000" dirty="0">
                  <a:solidFill>
                    <a:srgbClr val="000000"/>
                  </a:solidFill>
                  <a:latin typeface="Aileron"/>
                  <a:ea typeface="Aileron"/>
                  <a:cs typeface="Aileron"/>
                  <a:sym typeface="Aileron"/>
                </a:rPr>
                <a:t>COMMERCIAL</a:t>
              </a:r>
            </a:p>
          </p:txBody>
        </p:sp>
        <p:sp>
          <p:nvSpPr>
            <p:cNvPr id="18" name="TextBox 18"/>
            <p:cNvSpPr txBox="1"/>
            <p:nvPr/>
          </p:nvSpPr>
          <p:spPr>
            <a:xfrm>
              <a:off x="1026627" y="5024619"/>
              <a:ext cx="2643876" cy="915034"/>
            </a:xfrm>
            <a:prstGeom prst="rect">
              <a:avLst/>
            </a:prstGeom>
          </p:spPr>
          <p:txBody>
            <a:bodyPr lIns="0" tIns="0" rIns="0" bIns="0" rtlCol="0" anchor="t">
              <a:spAutoFit/>
            </a:bodyPr>
            <a:lstStyle/>
            <a:p>
              <a:pPr marL="0" lvl="0" indent="0" algn="ctr">
                <a:lnSpc>
                  <a:spcPts val="3640"/>
                </a:lnSpc>
                <a:spcBef>
                  <a:spcPct val="0"/>
                </a:spcBef>
              </a:pPr>
              <a:r>
                <a:rPr lang="en-US" sz="2600" spc="130" dirty="0">
                  <a:solidFill>
                    <a:srgbClr val="000000"/>
                  </a:solidFill>
                  <a:latin typeface="Archivo Black"/>
                  <a:ea typeface="Archivo Black"/>
                  <a:cs typeface="Archivo Black"/>
                  <a:sym typeface="Archivo Black"/>
                </a:rPr>
                <a:t>RAHUL SINGH</a:t>
              </a:r>
            </a:p>
          </p:txBody>
        </p:sp>
        <p:sp>
          <p:nvSpPr>
            <p:cNvPr id="19" name="AutoShape 19"/>
            <p:cNvSpPr/>
            <p:nvPr/>
          </p:nvSpPr>
          <p:spPr>
            <a:xfrm flipH="1">
              <a:off x="1961255" y="6002673"/>
              <a:ext cx="595251" cy="0"/>
            </a:xfrm>
            <a:prstGeom prst="line">
              <a:avLst/>
            </a:prstGeom>
            <a:ln w="28575" cap="flat">
              <a:solidFill>
                <a:srgbClr val="000000"/>
              </a:solidFill>
              <a:prstDash val="solid"/>
              <a:headEnd type="none" w="sm" len="sm"/>
              <a:tailEnd type="none" w="sm" len="sm"/>
            </a:ln>
          </p:spPr>
        </p:sp>
        <p:sp>
          <p:nvSpPr>
            <p:cNvPr id="37" name="TextBox 36">
              <a:extLst>
                <a:ext uri="{FF2B5EF4-FFF2-40B4-BE49-F238E27FC236}">
                  <a16:creationId xmlns:a16="http://schemas.microsoft.com/office/drawing/2014/main" id="{B72DFC3E-3048-6355-36FF-A4971A840706}"/>
                </a:ext>
              </a:extLst>
            </p:cNvPr>
            <p:cNvSpPr txBox="1"/>
            <p:nvPr/>
          </p:nvSpPr>
          <p:spPr>
            <a:xfrm>
              <a:off x="1049515" y="7505700"/>
              <a:ext cx="2620988" cy="646331"/>
            </a:xfrm>
            <a:prstGeom prst="rect">
              <a:avLst/>
            </a:prstGeom>
            <a:noFill/>
          </p:spPr>
          <p:txBody>
            <a:bodyPr wrap="square" rtlCol="0">
              <a:spAutoFit/>
            </a:bodyPr>
            <a:lstStyle/>
            <a:p>
              <a:r>
                <a:rPr lang="en-US" dirty="0"/>
                <a:t>                D. MECH </a:t>
              </a:r>
            </a:p>
            <a:p>
              <a:r>
                <a:rPr lang="en-US" dirty="0"/>
                <a:t>          EXP. – 9 YEARS</a:t>
              </a:r>
              <a:endParaRPr lang="en-IN" dirty="0"/>
            </a:p>
          </p:txBody>
        </p:sp>
      </p:grpSp>
      <p:grpSp>
        <p:nvGrpSpPr>
          <p:cNvPr id="47" name="Group 46">
            <a:extLst>
              <a:ext uri="{FF2B5EF4-FFF2-40B4-BE49-F238E27FC236}">
                <a16:creationId xmlns:a16="http://schemas.microsoft.com/office/drawing/2014/main" id="{E820F5AA-2E92-E7BF-4F5B-33C7E7F0E0CF}"/>
              </a:ext>
            </a:extLst>
          </p:cNvPr>
          <p:cNvGrpSpPr/>
          <p:nvPr/>
        </p:nvGrpSpPr>
        <p:grpSpPr>
          <a:xfrm>
            <a:off x="5127314" y="4820160"/>
            <a:ext cx="3086100" cy="4027522"/>
            <a:chOff x="5127314" y="4820160"/>
            <a:chExt cx="3086100" cy="4027522"/>
          </a:xfrm>
        </p:grpSpPr>
        <p:grpSp>
          <p:nvGrpSpPr>
            <p:cNvPr id="20" name="Group 20"/>
            <p:cNvGrpSpPr/>
            <p:nvPr/>
          </p:nvGrpSpPr>
          <p:grpSpPr>
            <a:xfrm>
              <a:off x="5127314" y="4820160"/>
              <a:ext cx="3086100" cy="4027522"/>
              <a:chOff x="0" y="0"/>
              <a:chExt cx="812800" cy="1060746"/>
            </a:xfrm>
          </p:grpSpPr>
          <p:sp>
            <p:nvSpPr>
              <p:cNvPr id="21" name="Freeform 21"/>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22" name="TextBox 22"/>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25"/>
            <p:cNvSpPr txBox="1"/>
            <p:nvPr/>
          </p:nvSpPr>
          <p:spPr>
            <a:xfrm>
              <a:off x="5349965" y="5988099"/>
              <a:ext cx="2654661" cy="859210"/>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Manufacturing </a:t>
              </a:r>
            </a:p>
            <a:p>
              <a:pPr marL="0" lvl="0" indent="0" algn="ctr">
                <a:lnSpc>
                  <a:spcPts val="3500"/>
                </a:lnSpc>
                <a:spcBef>
                  <a:spcPct val="0"/>
                </a:spcBef>
              </a:pPr>
              <a:r>
                <a:rPr lang="en-US" sz="2500" dirty="0">
                  <a:solidFill>
                    <a:srgbClr val="000000"/>
                  </a:solidFill>
                  <a:latin typeface="Aileron"/>
                  <a:ea typeface="Aileron"/>
                  <a:cs typeface="Aileron"/>
                  <a:sym typeface="Aileron"/>
                </a:rPr>
                <a:t>assembling</a:t>
              </a:r>
            </a:p>
          </p:txBody>
        </p:sp>
        <p:sp>
          <p:nvSpPr>
            <p:cNvPr id="26" name="TextBox 26"/>
            <p:cNvSpPr txBox="1"/>
            <p:nvPr/>
          </p:nvSpPr>
          <p:spPr>
            <a:xfrm>
              <a:off x="5292078" y="4849888"/>
              <a:ext cx="2849218" cy="438903"/>
            </a:xfrm>
            <a:prstGeom prst="rect">
              <a:avLst/>
            </a:prstGeom>
          </p:spPr>
          <p:txBody>
            <a:bodyPr lIns="0" tIns="0" rIns="0" bIns="0" rtlCol="0" anchor="t">
              <a:spAutoFit/>
            </a:bodyPr>
            <a:lstStyle/>
            <a:p>
              <a:pPr marL="0" lvl="0" indent="0" algn="ctr">
                <a:lnSpc>
                  <a:spcPts val="3640"/>
                </a:lnSpc>
                <a:spcBef>
                  <a:spcPct val="0"/>
                </a:spcBef>
              </a:pPr>
              <a:r>
                <a:rPr lang="en-US" sz="2600" spc="130" dirty="0">
                  <a:solidFill>
                    <a:srgbClr val="000000"/>
                  </a:solidFill>
                  <a:latin typeface="Archivo Black"/>
                  <a:ea typeface="Archivo Black"/>
                  <a:cs typeface="Archivo Black"/>
                  <a:sym typeface="Archivo Black"/>
                </a:rPr>
                <a:t>Rajib panda </a:t>
              </a:r>
            </a:p>
          </p:txBody>
        </p:sp>
        <p:sp>
          <p:nvSpPr>
            <p:cNvPr id="27" name="AutoShape 27"/>
            <p:cNvSpPr/>
            <p:nvPr/>
          </p:nvSpPr>
          <p:spPr>
            <a:xfrm flipH="1">
              <a:off x="6379671" y="5795617"/>
              <a:ext cx="595251" cy="0"/>
            </a:xfrm>
            <a:prstGeom prst="line">
              <a:avLst/>
            </a:prstGeom>
            <a:ln w="28575" cap="flat">
              <a:solidFill>
                <a:srgbClr val="000000"/>
              </a:solidFill>
              <a:prstDash val="solid"/>
              <a:headEnd type="none" w="sm" len="sm"/>
              <a:tailEnd type="none" w="sm" len="sm"/>
            </a:ln>
          </p:spPr>
        </p:sp>
        <p:sp>
          <p:nvSpPr>
            <p:cNvPr id="41" name="TextBox 40">
              <a:extLst>
                <a:ext uri="{FF2B5EF4-FFF2-40B4-BE49-F238E27FC236}">
                  <a16:creationId xmlns:a16="http://schemas.microsoft.com/office/drawing/2014/main" id="{E6B39404-6CA6-454E-54B3-167B2F667490}"/>
                </a:ext>
              </a:extLst>
            </p:cNvPr>
            <p:cNvSpPr txBox="1"/>
            <p:nvPr/>
          </p:nvSpPr>
          <p:spPr>
            <a:xfrm>
              <a:off x="5715000" y="7665060"/>
              <a:ext cx="2133600" cy="923330"/>
            </a:xfrm>
            <a:prstGeom prst="rect">
              <a:avLst/>
            </a:prstGeom>
            <a:noFill/>
          </p:spPr>
          <p:txBody>
            <a:bodyPr wrap="square">
              <a:spAutoFit/>
            </a:bodyPr>
            <a:lstStyle/>
            <a:p>
              <a:pPr algn="ctr"/>
              <a:r>
                <a:rPr lang="en-US" dirty="0"/>
                <a:t>B. TECH (ELECTRONICS) </a:t>
              </a:r>
            </a:p>
            <a:p>
              <a:r>
                <a:rPr lang="en-US" dirty="0"/>
                <a:t>     EXP. – 25 YEARS</a:t>
              </a:r>
              <a:endParaRPr lang="en-IN" dirty="0"/>
            </a:p>
          </p:txBody>
        </p:sp>
      </p:grpSp>
      <p:grpSp>
        <p:nvGrpSpPr>
          <p:cNvPr id="48" name="Group 47">
            <a:extLst>
              <a:ext uri="{FF2B5EF4-FFF2-40B4-BE49-F238E27FC236}">
                <a16:creationId xmlns:a16="http://schemas.microsoft.com/office/drawing/2014/main" id="{9F946C1F-6548-258A-2433-CBE1FAB2E026}"/>
              </a:ext>
            </a:extLst>
          </p:cNvPr>
          <p:cNvGrpSpPr/>
          <p:nvPr/>
        </p:nvGrpSpPr>
        <p:grpSpPr>
          <a:xfrm>
            <a:off x="9722538" y="4849888"/>
            <a:ext cx="3086100" cy="4027522"/>
            <a:chOff x="9722538" y="4849888"/>
            <a:chExt cx="3086100" cy="4027522"/>
          </a:xfrm>
        </p:grpSpPr>
        <p:grpSp>
          <p:nvGrpSpPr>
            <p:cNvPr id="4" name="Group 4"/>
            <p:cNvGrpSpPr/>
            <p:nvPr/>
          </p:nvGrpSpPr>
          <p:grpSpPr>
            <a:xfrm>
              <a:off x="9722538" y="4849888"/>
              <a:ext cx="3086100" cy="4027522"/>
              <a:chOff x="0" y="0"/>
              <a:chExt cx="812800" cy="1060746"/>
            </a:xfrm>
          </p:grpSpPr>
          <p:sp>
            <p:nvSpPr>
              <p:cNvPr id="5" name="Freeform 5"/>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6" name="TextBox 6"/>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9816943" y="5729665"/>
              <a:ext cx="2705871" cy="431799"/>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CHIEF ENGINEER</a:t>
              </a:r>
            </a:p>
          </p:txBody>
        </p:sp>
        <p:sp>
          <p:nvSpPr>
            <p:cNvPr id="10" name="TextBox 10"/>
            <p:cNvSpPr txBox="1"/>
            <p:nvPr/>
          </p:nvSpPr>
          <p:spPr>
            <a:xfrm>
              <a:off x="9799615" y="5048389"/>
              <a:ext cx="2931943" cy="438903"/>
            </a:xfrm>
            <a:prstGeom prst="rect">
              <a:avLst/>
            </a:prstGeom>
          </p:spPr>
          <p:txBody>
            <a:bodyPr lIns="0" tIns="0" rIns="0" bIns="0" rtlCol="0" anchor="t">
              <a:spAutoFit/>
            </a:bodyPr>
            <a:lstStyle/>
            <a:p>
              <a:pPr marL="0" lvl="0" indent="0" algn="ctr">
                <a:lnSpc>
                  <a:spcPts val="3640"/>
                </a:lnSpc>
                <a:spcBef>
                  <a:spcPct val="0"/>
                </a:spcBef>
              </a:pPr>
              <a:r>
                <a:rPr lang="en-US" sz="2600" spc="130" dirty="0" err="1">
                  <a:solidFill>
                    <a:srgbClr val="000000"/>
                  </a:solidFill>
                  <a:latin typeface="Archivo Black"/>
                  <a:ea typeface="Archivo Black"/>
                  <a:cs typeface="Archivo Black"/>
                  <a:sym typeface="Archivo Black"/>
                </a:rPr>
                <a:t>Littu</a:t>
              </a:r>
              <a:r>
                <a:rPr lang="en-US" sz="2600" spc="130" dirty="0">
                  <a:solidFill>
                    <a:srgbClr val="000000"/>
                  </a:solidFill>
                  <a:latin typeface="Archivo Black"/>
                  <a:ea typeface="Archivo Black"/>
                  <a:cs typeface="Archivo Black"/>
                  <a:sym typeface="Archivo Black"/>
                </a:rPr>
                <a:t> bahera</a:t>
              </a:r>
            </a:p>
          </p:txBody>
        </p:sp>
        <p:sp>
          <p:nvSpPr>
            <p:cNvPr id="11" name="AutoShape 11"/>
            <p:cNvSpPr/>
            <p:nvPr/>
          </p:nvSpPr>
          <p:spPr>
            <a:xfrm flipH="1">
              <a:off x="10967960" y="5554177"/>
              <a:ext cx="595251" cy="0"/>
            </a:xfrm>
            <a:prstGeom prst="line">
              <a:avLst/>
            </a:prstGeom>
            <a:ln w="28575" cap="flat">
              <a:solidFill>
                <a:srgbClr val="000000"/>
              </a:solidFill>
              <a:prstDash val="solid"/>
              <a:headEnd type="none" w="sm" len="sm"/>
              <a:tailEnd type="none" w="sm" len="sm"/>
            </a:ln>
          </p:spPr>
        </p:sp>
        <p:sp>
          <p:nvSpPr>
            <p:cNvPr id="43" name="TextBox 42">
              <a:extLst>
                <a:ext uri="{FF2B5EF4-FFF2-40B4-BE49-F238E27FC236}">
                  <a16:creationId xmlns:a16="http://schemas.microsoft.com/office/drawing/2014/main" id="{12C73DD1-A2E1-4CF0-6C79-19F70CB0881D}"/>
                </a:ext>
              </a:extLst>
            </p:cNvPr>
            <p:cNvSpPr txBox="1"/>
            <p:nvPr/>
          </p:nvSpPr>
          <p:spPr>
            <a:xfrm>
              <a:off x="10134600" y="7514199"/>
              <a:ext cx="2286000" cy="923330"/>
            </a:xfrm>
            <a:prstGeom prst="rect">
              <a:avLst/>
            </a:prstGeom>
            <a:noFill/>
          </p:spPr>
          <p:txBody>
            <a:bodyPr wrap="square">
              <a:spAutoFit/>
            </a:bodyPr>
            <a:lstStyle/>
            <a:p>
              <a:pPr algn="ctr"/>
              <a:r>
                <a:rPr lang="en-US" dirty="0"/>
                <a:t>B. TECH </a:t>
              </a:r>
            </a:p>
            <a:p>
              <a:pPr algn="ctr"/>
              <a:r>
                <a:rPr lang="en-US" dirty="0"/>
                <a:t>(MECHANICAL)</a:t>
              </a:r>
            </a:p>
            <a:p>
              <a:pPr algn="ctr"/>
              <a:r>
                <a:rPr lang="en-US" dirty="0"/>
                <a:t>EXP. – 20 YEARS</a:t>
              </a:r>
              <a:endParaRPr lang="en-IN" dirty="0"/>
            </a:p>
          </p:txBody>
        </p:sp>
      </p:grpSp>
      <p:grpSp>
        <p:nvGrpSpPr>
          <p:cNvPr id="49" name="Group 48">
            <a:extLst>
              <a:ext uri="{FF2B5EF4-FFF2-40B4-BE49-F238E27FC236}">
                <a16:creationId xmlns:a16="http://schemas.microsoft.com/office/drawing/2014/main" id="{258ED62E-C384-E364-CAA5-419C324B6664}"/>
              </a:ext>
            </a:extLst>
          </p:cNvPr>
          <p:cNvGrpSpPr/>
          <p:nvPr/>
        </p:nvGrpSpPr>
        <p:grpSpPr>
          <a:xfrm>
            <a:off x="14143747" y="4786976"/>
            <a:ext cx="3086100" cy="4027522"/>
            <a:chOff x="14143747" y="4786976"/>
            <a:chExt cx="3086100" cy="4027522"/>
          </a:xfrm>
        </p:grpSpPr>
        <p:grpSp>
          <p:nvGrpSpPr>
            <p:cNvPr id="29" name="Group 29"/>
            <p:cNvGrpSpPr/>
            <p:nvPr/>
          </p:nvGrpSpPr>
          <p:grpSpPr>
            <a:xfrm>
              <a:off x="14143747" y="4786976"/>
              <a:ext cx="3086100" cy="4027522"/>
              <a:chOff x="0" y="0"/>
              <a:chExt cx="812800" cy="1060746"/>
            </a:xfrm>
          </p:grpSpPr>
          <p:sp>
            <p:nvSpPr>
              <p:cNvPr id="30" name="Freeform 30"/>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31" name="TextBox 31"/>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4" name="TextBox 34"/>
            <p:cNvSpPr txBox="1"/>
            <p:nvPr/>
          </p:nvSpPr>
          <p:spPr>
            <a:xfrm>
              <a:off x="14179155" y="4906880"/>
              <a:ext cx="3015284" cy="915034"/>
            </a:xfrm>
            <a:prstGeom prst="rect">
              <a:avLst/>
            </a:prstGeom>
          </p:spPr>
          <p:txBody>
            <a:bodyPr lIns="0" tIns="0" rIns="0" bIns="0" rtlCol="0" anchor="t">
              <a:spAutoFit/>
            </a:bodyPr>
            <a:lstStyle/>
            <a:p>
              <a:pPr marL="0" lvl="0" indent="0" algn="ctr">
                <a:lnSpc>
                  <a:spcPts val="3640"/>
                </a:lnSpc>
                <a:spcBef>
                  <a:spcPct val="0"/>
                </a:spcBef>
              </a:pPr>
              <a:r>
                <a:rPr lang="en-US" sz="2600" spc="130" dirty="0">
                  <a:solidFill>
                    <a:srgbClr val="000000"/>
                  </a:solidFill>
                  <a:latin typeface="Archivo Black"/>
                  <a:ea typeface="Archivo Black"/>
                  <a:cs typeface="Archivo Black"/>
                  <a:sym typeface="Archivo Black"/>
                </a:rPr>
                <a:t>PRASHANJEET MANDAL</a:t>
              </a:r>
            </a:p>
          </p:txBody>
        </p:sp>
        <p:sp>
          <p:nvSpPr>
            <p:cNvPr id="35" name="AutoShape 35"/>
            <p:cNvSpPr/>
            <p:nvPr/>
          </p:nvSpPr>
          <p:spPr>
            <a:xfrm flipH="1">
              <a:off x="15306107" y="5824097"/>
              <a:ext cx="595251" cy="0"/>
            </a:xfrm>
            <a:prstGeom prst="line">
              <a:avLst/>
            </a:prstGeom>
            <a:ln w="28575" cap="flat">
              <a:solidFill>
                <a:srgbClr val="000000"/>
              </a:solidFill>
              <a:prstDash val="solid"/>
              <a:headEnd type="none" w="sm" len="sm"/>
              <a:tailEnd type="none" w="sm" len="sm"/>
            </a:ln>
          </p:spPr>
        </p:sp>
        <p:sp>
          <p:nvSpPr>
            <p:cNvPr id="36" name="TextBox 36"/>
            <p:cNvSpPr txBox="1"/>
            <p:nvPr/>
          </p:nvSpPr>
          <p:spPr>
            <a:xfrm>
              <a:off x="14276401" y="6002673"/>
              <a:ext cx="2654661" cy="431799"/>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CHIEF DESIGNER</a:t>
              </a:r>
            </a:p>
          </p:txBody>
        </p:sp>
        <p:sp>
          <p:nvSpPr>
            <p:cNvPr id="45" name="TextBox 44">
              <a:extLst>
                <a:ext uri="{FF2B5EF4-FFF2-40B4-BE49-F238E27FC236}">
                  <a16:creationId xmlns:a16="http://schemas.microsoft.com/office/drawing/2014/main" id="{645528E8-227B-34BD-FC42-808AE1B5A09F}"/>
                </a:ext>
              </a:extLst>
            </p:cNvPr>
            <p:cNvSpPr txBox="1"/>
            <p:nvPr/>
          </p:nvSpPr>
          <p:spPr>
            <a:xfrm>
              <a:off x="14630400" y="7552194"/>
              <a:ext cx="2133600" cy="923330"/>
            </a:xfrm>
            <a:prstGeom prst="rect">
              <a:avLst/>
            </a:prstGeom>
            <a:noFill/>
          </p:spPr>
          <p:txBody>
            <a:bodyPr wrap="square">
              <a:spAutoFit/>
            </a:bodyPr>
            <a:lstStyle/>
            <a:p>
              <a:pPr algn="ctr"/>
              <a:r>
                <a:rPr lang="en-US" dirty="0"/>
                <a:t>D. MECH </a:t>
              </a:r>
            </a:p>
            <a:p>
              <a:pPr algn="ctr"/>
              <a:endParaRPr lang="en-US" dirty="0"/>
            </a:p>
            <a:p>
              <a:r>
                <a:rPr lang="en-US" dirty="0"/>
                <a:t>    EXP. – 15 YEARS</a:t>
              </a:r>
              <a:endParaRPr lang="en-IN" dirty="0"/>
            </a:p>
          </p:txBody>
        </p:sp>
      </p:grpSp>
      <p:pic>
        <p:nvPicPr>
          <p:cNvPr id="51" name="Picture 50">
            <a:extLst>
              <a:ext uri="{FF2B5EF4-FFF2-40B4-BE49-F238E27FC236}">
                <a16:creationId xmlns:a16="http://schemas.microsoft.com/office/drawing/2014/main" id="{407C4D85-073D-3DFA-BA28-DB19475E83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43639" y="152539"/>
            <a:ext cx="4486315" cy="17384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 advTm="10000">
        <p159:morph option="byObject"/>
      </p:transition>
    </mc:Choice>
    <mc:Fallback xmlns="">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32" presetClass="emph" presetSubtype="0" fill="hold" grpId="0" nodeType="afterEffect">
                                  <p:stCondLst>
                                    <p:cond delay="0"/>
                                  </p:stCondLst>
                                  <p:childTnLst>
                                    <p:animRot by="120000">
                                      <p:cBhvr>
                                        <p:cTn id="9" dur="100" fill="hold">
                                          <p:stCondLst>
                                            <p:cond delay="0"/>
                                          </p:stCondLst>
                                        </p:cTn>
                                        <p:tgtEl>
                                          <p:spTgt spid="3"/>
                                        </p:tgtEl>
                                        <p:attrNameLst>
                                          <p:attrName>r</p:attrName>
                                        </p:attrNameLst>
                                      </p:cBhvr>
                                    </p:animRot>
                                    <p:animRot by="-240000">
                                      <p:cBhvr>
                                        <p:cTn id="10" dur="200" fill="hold">
                                          <p:stCondLst>
                                            <p:cond delay="200"/>
                                          </p:stCondLst>
                                        </p:cTn>
                                        <p:tgtEl>
                                          <p:spTgt spid="3"/>
                                        </p:tgtEl>
                                        <p:attrNameLst>
                                          <p:attrName>r</p:attrName>
                                        </p:attrNameLst>
                                      </p:cBhvr>
                                    </p:animRot>
                                    <p:animRot by="240000">
                                      <p:cBhvr>
                                        <p:cTn id="11" dur="200" fill="hold">
                                          <p:stCondLst>
                                            <p:cond delay="400"/>
                                          </p:stCondLst>
                                        </p:cTn>
                                        <p:tgtEl>
                                          <p:spTgt spid="3"/>
                                        </p:tgtEl>
                                        <p:attrNameLst>
                                          <p:attrName>r</p:attrName>
                                        </p:attrNameLst>
                                      </p:cBhvr>
                                    </p:animRot>
                                    <p:animRot by="-240000">
                                      <p:cBhvr>
                                        <p:cTn id="12" dur="200" fill="hold">
                                          <p:stCondLst>
                                            <p:cond delay="600"/>
                                          </p:stCondLst>
                                        </p:cTn>
                                        <p:tgtEl>
                                          <p:spTgt spid="3"/>
                                        </p:tgtEl>
                                        <p:attrNameLst>
                                          <p:attrName>r</p:attrName>
                                        </p:attrNameLst>
                                      </p:cBhvr>
                                    </p:animRot>
                                    <p:animRot by="120000">
                                      <p:cBhvr>
                                        <p:cTn id="13" dur="200" fill="hold">
                                          <p:stCondLst>
                                            <p:cond delay="800"/>
                                          </p:stCondLst>
                                        </p:cTn>
                                        <p:tgtEl>
                                          <p:spTgt spid="3"/>
                                        </p:tgtEl>
                                        <p:attrNameLst>
                                          <p:attrName>r</p:attrName>
                                        </p:attrNameLst>
                                      </p:cBhvr>
                                    </p:animRo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heel(1)">
                                      <p:cBhvr>
                                        <p:cTn id="17" dur="2000"/>
                                        <p:tgtEl>
                                          <p:spTgt spid="28"/>
                                        </p:tgtEl>
                                      </p:cBhvr>
                                    </p:animEffect>
                                  </p:childTnLst>
                                </p:cTn>
                              </p:par>
                            </p:childTnLst>
                          </p:cTn>
                        </p:par>
                        <p:par>
                          <p:cTn id="18" fill="hold">
                            <p:stCondLst>
                              <p:cond delay="3000"/>
                            </p:stCondLst>
                            <p:childTnLst>
                              <p:par>
                                <p:cTn id="19" presetID="52"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Scale>
                                      <p:cBhvr>
                                        <p:cTn id="21"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46"/>
                                        </p:tgtEl>
                                        <p:attrNameLst>
                                          <p:attrName>ppt_x</p:attrName>
                                          <p:attrName>ppt_y</p:attrName>
                                        </p:attrNameLst>
                                      </p:cBhvr>
                                    </p:animMotion>
                                    <p:animEffect transition="in" filter="fade">
                                      <p:cBhvr>
                                        <p:cTn id="23" dur="1000"/>
                                        <p:tgtEl>
                                          <p:spTgt spid="46"/>
                                        </p:tgtEl>
                                      </p:cBhvr>
                                    </p:animEffect>
                                  </p:childTnLst>
                                </p:cTn>
                              </p:par>
                            </p:childTnLst>
                          </p:cTn>
                        </p:par>
                        <p:par>
                          <p:cTn id="24" fill="hold">
                            <p:stCondLst>
                              <p:cond delay="4000"/>
                            </p:stCondLst>
                            <p:childTnLst>
                              <p:par>
                                <p:cTn id="25" presetID="52" presetClass="entr" presetSubtype="0"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Scale>
                                      <p:cBhvr>
                                        <p:cTn id="27"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7"/>
                                        </p:tgtEl>
                                        <p:attrNameLst>
                                          <p:attrName>ppt_x</p:attrName>
                                          <p:attrName>ppt_y</p:attrName>
                                        </p:attrNameLst>
                                      </p:cBhvr>
                                    </p:animMotion>
                                    <p:animEffect transition="in" filter="fade">
                                      <p:cBhvr>
                                        <p:cTn id="29" dur="1000"/>
                                        <p:tgtEl>
                                          <p:spTgt spid="47"/>
                                        </p:tgtEl>
                                      </p:cBhvr>
                                    </p:animEffect>
                                  </p:childTnLst>
                                </p:cTn>
                              </p:par>
                            </p:childTnLst>
                          </p:cTn>
                        </p:par>
                        <p:par>
                          <p:cTn id="30" fill="hold">
                            <p:stCondLst>
                              <p:cond delay="5000"/>
                            </p:stCondLst>
                            <p:childTnLst>
                              <p:par>
                                <p:cTn id="31" presetID="52" presetClass="entr" presetSubtype="0"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Scale>
                                      <p:cBhvr>
                                        <p:cTn id="33"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48"/>
                                        </p:tgtEl>
                                        <p:attrNameLst>
                                          <p:attrName>ppt_x</p:attrName>
                                          <p:attrName>ppt_y</p:attrName>
                                        </p:attrNameLst>
                                      </p:cBhvr>
                                    </p:animMotion>
                                    <p:animEffect transition="in" filter="fade">
                                      <p:cBhvr>
                                        <p:cTn id="35" dur="1000"/>
                                        <p:tgtEl>
                                          <p:spTgt spid="48"/>
                                        </p:tgtEl>
                                      </p:cBhvr>
                                    </p:animEffect>
                                  </p:childTnLst>
                                </p:cTn>
                              </p:par>
                            </p:childTnLst>
                          </p:cTn>
                        </p:par>
                        <p:par>
                          <p:cTn id="36" fill="hold">
                            <p:stCondLst>
                              <p:cond delay="6000"/>
                            </p:stCondLst>
                            <p:childTnLst>
                              <p:par>
                                <p:cTn id="37" presetID="52" presetClass="entr" presetSubtype="0"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Scale>
                                      <p:cBhvr>
                                        <p:cTn id="39"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49"/>
                                        </p:tgtEl>
                                        <p:attrNameLst>
                                          <p:attrName>ppt_x</p:attrName>
                                          <p:attrName>ppt_y</p:attrName>
                                        </p:attrNameLst>
                                      </p:cBhvr>
                                    </p:animMotion>
                                    <p:animEffect transition="in" filter="fade">
                                      <p:cBhvr>
                                        <p:cTn id="41"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4800" y="30044"/>
            <a:ext cx="6572553" cy="1079401"/>
          </a:xfrm>
          <a:prstGeom prst="rect">
            <a:avLst/>
          </a:prstGeom>
        </p:spPr>
        <p:txBody>
          <a:bodyPr wrap="square" lIns="0" tIns="0" rIns="0" bIns="0" rtlCol="0" anchor="t">
            <a:spAutoFit/>
          </a:bodyPr>
          <a:lstStyle/>
          <a:p>
            <a:pPr algn="l">
              <a:lnSpc>
                <a:spcPts val="8000"/>
              </a:lnSpc>
            </a:pPr>
            <a:r>
              <a:rPr lang="en-US" sz="8000" dirty="0">
                <a:solidFill>
                  <a:srgbClr val="000000"/>
                </a:solidFill>
                <a:latin typeface="Archivo Black"/>
                <a:ea typeface="Archivo Black"/>
                <a:cs typeface="Archivo Black"/>
                <a:sym typeface="Archivo Black"/>
              </a:rPr>
              <a:t>Our Team</a:t>
            </a:r>
          </a:p>
        </p:txBody>
      </p:sp>
      <p:grpSp>
        <p:nvGrpSpPr>
          <p:cNvPr id="137" name="Group 136">
            <a:extLst>
              <a:ext uri="{FF2B5EF4-FFF2-40B4-BE49-F238E27FC236}">
                <a16:creationId xmlns:a16="http://schemas.microsoft.com/office/drawing/2014/main" id="{68FBF5C0-1BC0-04F8-8A49-DFBB397FA2D4}"/>
              </a:ext>
            </a:extLst>
          </p:cNvPr>
          <p:cNvGrpSpPr/>
          <p:nvPr/>
        </p:nvGrpSpPr>
        <p:grpSpPr>
          <a:xfrm>
            <a:off x="7251228" y="1030922"/>
            <a:ext cx="3086100" cy="2816720"/>
            <a:chOff x="7251228" y="1030922"/>
            <a:chExt cx="3086100" cy="2816720"/>
          </a:xfrm>
        </p:grpSpPr>
        <p:grpSp>
          <p:nvGrpSpPr>
            <p:cNvPr id="4" name="Group 4"/>
            <p:cNvGrpSpPr/>
            <p:nvPr/>
          </p:nvGrpSpPr>
          <p:grpSpPr>
            <a:xfrm>
              <a:off x="7251228" y="1030922"/>
              <a:ext cx="3086100" cy="2816720"/>
              <a:chOff x="0" y="0"/>
              <a:chExt cx="812800" cy="1060746"/>
            </a:xfrm>
          </p:grpSpPr>
          <p:sp>
            <p:nvSpPr>
              <p:cNvPr id="5" name="Freeform 5"/>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6" name="TextBox 6"/>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7441342" y="2077892"/>
              <a:ext cx="2705871" cy="1293303"/>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ITI </a:t>
              </a:r>
            </a:p>
            <a:p>
              <a:pPr marL="0" lvl="0" indent="0" algn="ctr">
                <a:lnSpc>
                  <a:spcPts val="3500"/>
                </a:lnSpc>
                <a:spcBef>
                  <a:spcPct val="0"/>
                </a:spcBef>
              </a:pPr>
              <a:r>
                <a:rPr lang="en-US" sz="2000" dirty="0">
                  <a:solidFill>
                    <a:srgbClr val="000000"/>
                  </a:solidFill>
                  <a:latin typeface="Aileron"/>
                  <a:sym typeface="Aileron"/>
                </a:rPr>
                <a:t>SERVICE ENGINEER</a:t>
              </a:r>
            </a:p>
            <a:p>
              <a:pPr marL="0" lvl="0" indent="0" algn="ctr">
                <a:lnSpc>
                  <a:spcPts val="3500"/>
                </a:lnSpc>
                <a:spcBef>
                  <a:spcPct val="0"/>
                </a:spcBef>
              </a:pPr>
              <a:r>
                <a:rPr lang="en-US" sz="2000" dirty="0">
                  <a:solidFill>
                    <a:srgbClr val="000000"/>
                  </a:solidFill>
                  <a:latin typeface="Aileron"/>
                  <a:sym typeface="Aileron"/>
                </a:rPr>
                <a:t>EXP- 7 YEARS</a:t>
              </a:r>
            </a:p>
          </p:txBody>
        </p:sp>
        <p:sp>
          <p:nvSpPr>
            <p:cNvPr id="10" name="TextBox 10"/>
            <p:cNvSpPr txBox="1"/>
            <p:nvPr/>
          </p:nvSpPr>
          <p:spPr>
            <a:xfrm>
              <a:off x="7347970" y="1433290"/>
              <a:ext cx="2931943" cy="431785"/>
            </a:xfrm>
            <a:prstGeom prst="rect">
              <a:avLst/>
            </a:prstGeom>
          </p:spPr>
          <p:txBody>
            <a:bodyPr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AJAY YADAV</a:t>
              </a:r>
            </a:p>
          </p:txBody>
        </p:sp>
        <p:sp>
          <p:nvSpPr>
            <p:cNvPr id="11" name="AutoShape 11"/>
            <p:cNvSpPr/>
            <p:nvPr/>
          </p:nvSpPr>
          <p:spPr>
            <a:xfrm flipH="1">
              <a:off x="8516315" y="1934932"/>
              <a:ext cx="595251" cy="0"/>
            </a:xfrm>
            <a:prstGeom prst="line">
              <a:avLst/>
            </a:prstGeom>
            <a:ln w="28575" cap="flat">
              <a:solidFill>
                <a:srgbClr val="000000"/>
              </a:solidFill>
              <a:prstDash val="solid"/>
              <a:headEnd type="none" w="sm" len="sm"/>
              <a:tailEnd type="none" w="sm" len="sm"/>
            </a:ln>
          </p:spPr>
        </p:sp>
      </p:grpSp>
      <p:grpSp>
        <p:nvGrpSpPr>
          <p:cNvPr id="136" name="Group 135">
            <a:extLst>
              <a:ext uri="{FF2B5EF4-FFF2-40B4-BE49-F238E27FC236}">
                <a16:creationId xmlns:a16="http://schemas.microsoft.com/office/drawing/2014/main" id="{357BD71F-64EE-F978-C452-CAC8F739CA1A}"/>
              </a:ext>
            </a:extLst>
          </p:cNvPr>
          <p:cNvGrpSpPr/>
          <p:nvPr/>
        </p:nvGrpSpPr>
        <p:grpSpPr>
          <a:xfrm>
            <a:off x="3985158" y="1001375"/>
            <a:ext cx="3086102" cy="2854869"/>
            <a:chOff x="3985158" y="1001375"/>
            <a:chExt cx="3086102" cy="2854869"/>
          </a:xfrm>
        </p:grpSpPr>
        <p:grpSp>
          <p:nvGrpSpPr>
            <p:cNvPr id="135" name="Group 134">
              <a:extLst>
                <a:ext uri="{FF2B5EF4-FFF2-40B4-BE49-F238E27FC236}">
                  <a16:creationId xmlns:a16="http://schemas.microsoft.com/office/drawing/2014/main" id="{4D4B7FFE-0FD9-1DCC-9C08-738B75C722D5}"/>
                </a:ext>
              </a:extLst>
            </p:cNvPr>
            <p:cNvGrpSpPr/>
            <p:nvPr/>
          </p:nvGrpSpPr>
          <p:grpSpPr>
            <a:xfrm>
              <a:off x="3985158" y="1001375"/>
              <a:ext cx="3086102" cy="2854869"/>
              <a:chOff x="3985158" y="1001375"/>
              <a:chExt cx="3086102" cy="2854869"/>
            </a:xfrm>
          </p:grpSpPr>
          <p:grpSp>
            <p:nvGrpSpPr>
              <p:cNvPr id="20" name="Group 20"/>
              <p:cNvGrpSpPr/>
              <p:nvPr/>
            </p:nvGrpSpPr>
            <p:grpSpPr>
              <a:xfrm>
                <a:off x="3985160" y="1001375"/>
                <a:ext cx="3086100" cy="2854869"/>
                <a:chOff x="0" y="0"/>
                <a:chExt cx="812800" cy="1060746"/>
              </a:xfrm>
            </p:grpSpPr>
            <p:sp>
              <p:nvSpPr>
                <p:cNvPr id="21" name="Freeform 21"/>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22" name="TextBox 22"/>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25"/>
              <p:cNvSpPr txBox="1"/>
              <p:nvPr/>
            </p:nvSpPr>
            <p:spPr>
              <a:xfrm>
                <a:off x="4222692" y="2137565"/>
                <a:ext cx="2654661" cy="1293303"/>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D. MECH</a:t>
                </a:r>
              </a:p>
              <a:p>
                <a:pPr marL="0" lvl="0" indent="0" algn="ctr">
                  <a:lnSpc>
                    <a:spcPts val="3500"/>
                  </a:lnSpc>
                  <a:spcBef>
                    <a:spcPct val="0"/>
                  </a:spcBef>
                </a:pPr>
                <a:r>
                  <a:rPr lang="en-US" sz="2000" dirty="0">
                    <a:solidFill>
                      <a:srgbClr val="000000"/>
                    </a:solidFill>
                    <a:latin typeface="Aileron"/>
                    <a:ea typeface="Aileron"/>
                    <a:cs typeface="Aileron"/>
                    <a:sym typeface="Aileron"/>
                  </a:rPr>
                  <a:t>SERVICE ENGG.</a:t>
                </a:r>
              </a:p>
              <a:p>
                <a:pPr marL="0" lvl="0" indent="0" algn="ctr">
                  <a:lnSpc>
                    <a:spcPts val="3500"/>
                  </a:lnSpc>
                  <a:spcBef>
                    <a:spcPct val="0"/>
                  </a:spcBef>
                </a:pPr>
                <a:r>
                  <a:rPr lang="en-US" sz="2000" dirty="0">
                    <a:solidFill>
                      <a:srgbClr val="000000"/>
                    </a:solidFill>
                    <a:latin typeface="Aileron"/>
                    <a:ea typeface="Aileron"/>
                    <a:cs typeface="Aileron"/>
                    <a:sym typeface="Aileron"/>
                  </a:rPr>
                  <a:t>EXP. – 7 YEARS</a:t>
                </a:r>
              </a:p>
            </p:txBody>
          </p:sp>
          <p:sp>
            <p:nvSpPr>
              <p:cNvPr id="26" name="TextBox 26"/>
              <p:cNvSpPr txBox="1"/>
              <p:nvPr/>
            </p:nvSpPr>
            <p:spPr>
              <a:xfrm>
                <a:off x="3985158" y="1455408"/>
                <a:ext cx="3086100" cy="417550"/>
              </a:xfrm>
              <a:prstGeom prst="rect">
                <a:avLst/>
              </a:prstGeom>
            </p:spPr>
            <p:txBody>
              <a:bodyPr wrap="square" lIns="0" tIns="0" rIns="0" bIns="0" rtlCol="0" anchor="t">
                <a:spAutoFit/>
              </a:bodyPr>
              <a:lstStyle/>
              <a:p>
                <a:pPr marL="0" lvl="0" indent="0" algn="ctr">
                  <a:lnSpc>
                    <a:spcPts val="3640"/>
                  </a:lnSpc>
                  <a:spcBef>
                    <a:spcPct val="0"/>
                  </a:spcBef>
                </a:pPr>
                <a:r>
                  <a:rPr lang="en-US" sz="2000" spc="130" dirty="0">
                    <a:solidFill>
                      <a:srgbClr val="000000"/>
                    </a:solidFill>
                    <a:latin typeface="Archivo Black"/>
                    <a:ea typeface="Archivo Black"/>
                    <a:cs typeface="Archivo Black"/>
                    <a:sym typeface="Archivo Black"/>
                  </a:rPr>
                  <a:t>HARIOM CHAUHAN</a:t>
                </a:r>
              </a:p>
            </p:txBody>
          </p:sp>
        </p:grpSp>
        <p:sp>
          <p:nvSpPr>
            <p:cNvPr id="27" name="AutoShape 27"/>
            <p:cNvSpPr/>
            <p:nvPr/>
          </p:nvSpPr>
          <p:spPr>
            <a:xfrm flipH="1">
              <a:off x="5385083" y="1917962"/>
              <a:ext cx="595251" cy="0"/>
            </a:xfrm>
            <a:prstGeom prst="line">
              <a:avLst/>
            </a:prstGeom>
            <a:ln w="28575" cap="flat">
              <a:solidFill>
                <a:srgbClr val="000000"/>
              </a:solidFill>
              <a:prstDash val="solid"/>
              <a:headEnd type="none" w="sm" len="sm"/>
              <a:tailEnd type="none" w="sm" len="sm"/>
            </a:ln>
          </p:spPr>
        </p:sp>
      </p:grpSp>
      <p:sp>
        <p:nvSpPr>
          <p:cNvPr id="28" name="AutoShape 28"/>
          <p:cNvSpPr/>
          <p:nvPr/>
        </p:nvSpPr>
        <p:spPr>
          <a:xfrm rot="-10800000">
            <a:off x="859743" y="870952"/>
            <a:ext cx="3286125" cy="0"/>
          </a:xfrm>
          <a:prstGeom prst="line">
            <a:avLst/>
          </a:prstGeom>
          <a:ln w="19050" cap="flat">
            <a:solidFill>
              <a:srgbClr val="000000"/>
            </a:solidFill>
            <a:prstDash val="solid"/>
            <a:headEnd type="none" w="sm" len="sm"/>
            <a:tailEnd type="none" w="sm" len="sm"/>
          </a:ln>
        </p:spPr>
      </p:sp>
      <p:grpSp>
        <p:nvGrpSpPr>
          <p:cNvPr id="138" name="Group 137">
            <a:extLst>
              <a:ext uri="{FF2B5EF4-FFF2-40B4-BE49-F238E27FC236}">
                <a16:creationId xmlns:a16="http://schemas.microsoft.com/office/drawing/2014/main" id="{0527A3AD-35AD-5F38-5132-3EABF79EE9F8}"/>
              </a:ext>
            </a:extLst>
          </p:cNvPr>
          <p:cNvGrpSpPr/>
          <p:nvPr/>
        </p:nvGrpSpPr>
        <p:grpSpPr>
          <a:xfrm>
            <a:off x="10515149" y="988969"/>
            <a:ext cx="3086100" cy="2858673"/>
            <a:chOff x="10515149" y="988969"/>
            <a:chExt cx="3086100" cy="2858673"/>
          </a:xfrm>
        </p:grpSpPr>
        <p:grpSp>
          <p:nvGrpSpPr>
            <p:cNvPr id="29" name="Group 29"/>
            <p:cNvGrpSpPr/>
            <p:nvPr/>
          </p:nvGrpSpPr>
          <p:grpSpPr>
            <a:xfrm>
              <a:off x="10515149" y="988969"/>
              <a:ext cx="3086100" cy="2858673"/>
              <a:chOff x="0" y="0"/>
              <a:chExt cx="812800" cy="1060746"/>
            </a:xfrm>
          </p:grpSpPr>
          <p:sp>
            <p:nvSpPr>
              <p:cNvPr id="30" name="Freeform 30"/>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31" name="TextBox 31"/>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4" name="TextBox 34"/>
            <p:cNvSpPr txBox="1"/>
            <p:nvPr/>
          </p:nvSpPr>
          <p:spPr>
            <a:xfrm>
              <a:off x="10550557" y="1486177"/>
              <a:ext cx="3015284" cy="431785"/>
            </a:xfrm>
            <a:prstGeom prst="rect">
              <a:avLst/>
            </a:prstGeom>
          </p:spPr>
          <p:txBody>
            <a:bodyPr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ANIL KUMAR</a:t>
              </a:r>
            </a:p>
          </p:txBody>
        </p:sp>
        <p:sp>
          <p:nvSpPr>
            <p:cNvPr id="35" name="AutoShape 35"/>
            <p:cNvSpPr/>
            <p:nvPr/>
          </p:nvSpPr>
          <p:spPr>
            <a:xfrm flipH="1">
              <a:off x="11657875" y="1925080"/>
              <a:ext cx="595251" cy="0"/>
            </a:xfrm>
            <a:prstGeom prst="line">
              <a:avLst/>
            </a:prstGeom>
            <a:ln w="28575" cap="flat">
              <a:solidFill>
                <a:srgbClr val="000000"/>
              </a:solidFill>
              <a:prstDash val="solid"/>
              <a:headEnd type="none" w="sm" len="sm"/>
              <a:tailEnd type="none" w="sm" len="sm"/>
            </a:ln>
          </p:spPr>
        </p:sp>
        <p:sp>
          <p:nvSpPr>
            <p:cNvPr id="36" name="TextBox 36"/>
            <p:cNvSpPr txBox="1"/>
            <p:nvPr/>
          </p:nvSpPr>
          <p:spPr>
            <a:xfrm>
              <a:off x="10735522" y="2109574"/>
              <a:ext cx="2654661" cy="1293303"/>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ITI</a:t>
              </a:r>
            </a:p>
            <a:p>
              <a:pPr marL="0" lvl="0" indent="0" algn="ctr">
                <a:lnSpc>
                  <a:spcPts val="3500"/>
                </a:lnSpc>
                <a:spcBef>
                  <a:spcPct val="0"/>
                </a:spcBef>
              </a:pPr>
              <a:r>
                <a:rPr lang="en-US" sz="2000" dirty="0">
                  <a:solidFill>
                    <a:srgbClr val="000000"/>
                  </a:solidFill>
                  <a:latin typeface="Aileron"/>
                  <a:ea typeface="Aileron"/>
                  <a:cs typeface="Aileron"/>
                  <a:sym typeface="Aileron"/>
                </a:rPr>
                <a:t>SERVICE ENGINEER</a:t>
              </a:r>
            </a:p>
            <a:p>
              <a:pPr marL="0" lvl="0" indent="0" algn="ctr">
                <a:lnSpc>
                  <a:spcPts val="3500"/>
                </a:lnSpc>
                <a:spcBef>
                  <a:spcPct val="0"/>
                </a:spcBef>
              </a:pPr>
              <a:r>
                <a:rPr lang="en-US" sz="2000" dirty="0">
                  <a:solidFill>
                    <a:srgbClr val="000000"/>
                  </a:solidFill>
                  <a:latin typeface="Aileron"/>
                  <a:ea typeface="Aileron"/>
                  <a:cs typeface="Aileron"/>
                  <a:sym typeface="Aileron"/>
                </a:rPr>
                <a:t>EXP. – 10 YEARS</a:t>
              </a:r>
            </a:p>
          </p:txBody>
        </p:sp>
      </p:grpSp>
      <p:grpSp>
        <p:nvGrpSpPr>
          <p:cNvPr id="148" name="Group 147">
            <a:extLst>
              <a:ext uri="{FF2B5EF4-FFF2-40B4-BE49-F238E27FC236}">
                <a16:creationId xmlns:a16="http://schemas.microsoft.com/office/drawing/2014/main" id="{6F8D683E-4769-F16B-9D89-48838565D83B}"/>
              </a:ext>
            </a:extLst>
          </p:cNvPr>
          <p:cNvGrpSpPr/>
          <p:nvPr/>
        </p:nvGrpSpPr>
        <p:grpSpPr>
          <a:xfrm>
            <a:off x="683329" y="992772"/>
            <a:ext cx="3086100" cy="2854870"/>
            <a:chOff x="683329" y="992772"/>
            <a:chExt cx="3086100" cy="2854870"/>
          </a:xfrm>
        </p:grpSpPr>
        <p:grpSp>
          <p:nvGrpSpPr>
            <p:cNvPr id="12" name="Group 12"/>
            <p:cNvGrpSpPr/>
            <p:nvPr/>
          </p:nvGrpSpPr>
          <p:grpSpPr>
            <a:xfrm>
              <a:off x="683329" y="992772"/>
              <a:ext cx="3086100" cy="2854870"/>
              <a:chOff x="0" y="0"/>
              <a:chExt cx="812800" cy="1060746"/>
            </a:xfrm>
          </p:grpSpPr>
          <p:sp>
            <p:nvSpPr>
              <p:cNvPr id="13" name="Freeform 13"/>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14" name="TextBox 14"/>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8" name="TextBox 18"/>
            <p:cNvSpPr txBox="1"/>
            <p:nvPr/>
          </p:nvSpPr>
          <p:spPr>
            <a:xfrm>
              <a:off x="746259" y="1420548"/>
              <a:ext cx="2960238" cy="438903"/>
            </a:xfrm>
            <a:prstGeom prst="rect">
              <a:avLst/>
            </a:prstGeom>
          </p:spPr>
          <p:txBody>
            <a:bodyPr wrap="square" lIns="0" tIns="0" rIns="0" bIns="0" rtlCol="0" anchor="t">
              <a:spAutoFit/>
            </a:bodyPr>
            <a:lstStyle/>
            <a:p>
              <a:pPr marL="0" lvl="0" indent="0" algn="ctr">
                <a:lnSpc>
                  <a:spcPts val="3640"/>
                </a:lnSpc>
                <a:spcBef>
                  <a:spcPct val="0"/>
                </a:spcBef>
              </a:pPr>
              <a:r>
                <a:rPr lang="en-US" sz="2600" spc="130" dirty="0">
                  <a:solidFill>
                    <a:srgbClr val="000000"/>
                  </a:solidFill>
                  <a:latin typeface="Archivo Black"/>
                  <a:ea typeface="Archivo Black"/>
                  <a:cs typeface="Archivo Black"/>
                  <a:sym typeface="Archivo Black"/>
                </a:rPr>
                <a:t>RABINA</a:t>
              </a:r>
            </a:p>
          </p:txBody>
        </p:sp>
        <p:sp>
          <p:nvSpPr>
            <p:cNvPr id="19" name="AutoShape 19"/>
            <p:cNvSpPr/>
            <p:nvPr/>
          </p:nvSpPr>
          <p:spPr>
            <a:xfrm flipH="1">
              <a:off x="1900097" y="1995954"/>
              <a:ext cx="595251" cy="0"/>
            </a:xfrm>
            <a:prstGeom prst="line">
              <a:avLst/>
            </a:prstGeom>
            <a:ln w="28575" cap="flat">
              <a:solidFill>
                <a:srgbClr val="000000"/>
              </a:solidFill>
              <a:prstDash val="solid"/>
              <a:headEnd type="none" w="sm" len="sm"/>
              <a:tailEnd type="none" w="sm" len="sm"/>
            </a:ln>
          </p:spPr>
        </p:sp>
        <p:sp>
          <p:nvSpPr>
            <p:cNvPr id="7" name="TextBox 6">
              <a:extLst>
                <a:ext uri="{FF2B5EF4-FFF2-40B4-BE49-F238E27FC236}">
                  <a16:creationId xmlns:a16="http://schemas.microsoft.com/office/drawing/2014/main" id="{3863EC9E-BDC6-04C6-130E-A0B6C7F272D7}"/>
                </a:ext>
              </a:extLst>
            </p:cNvPr>
            <p:cNvSpPr txBox="1"/>
            <p:nvPr/>
          </p:nvSpPr>
          <p:spPr>
            <a:xfrm>
              <a:off x="899431" y="2072982"/>
              <a:ext cx="2596582" cy="1385636"/>
            </a:xfrm>
            <a:prstGeom prst="rect">
              <a:avLst/>
            </a:prstGeom>
            <a:noFill/>
          </p:spPr>
          <p:txBody>
            <a:bodyPr wrap="square" rtlCol="0">
              <a:spAutoFit/>
            </a:bodyPr>
            <a:lstStyle/>
            <a:p>
              <a:pPr algn="ctr">
                <a:lnSpc>
                  <a:spcPts val="3500"/>
                </a:lnSpc>
                <a:spcBef>
                  <a:spcPct val="0"/>
                </a:spcBef>
              </a:pPr>
              <a:r>
                <a:rPr lang="en-US" sz="2500" dirty="0">
                  <a:solidFill>
                    <a:srgbClr val="000000"/>
                  </a:solidFill>
                  <a:latin typeface="Aileron"/>
                </a:rPr>
                <a:t>B . COM</a:t>
              </a:r>
            </a:p>
            <a:p>
              <a:pPr algn="ctr">
                <a:lnSpc>
                  <a:spcPts val="3500"/>
                </a:lnSpc>
                <a:spcBef>
                  <a:spcPct val="0"/>
                </a:spcBef>
              </a:pPr>
              <a:r>
                <a:rPr lang="en-US" sz="2000" dirty="0">
                  <a:solidFill>
                    <a:srgbClr val="000000"/>
                  </a:solidFill>
                  <a:latin typeface="Aileron"/>
                </a:rPr>
                <a:t>ACCOUNTANT</a:t>
              </a:r>
            </a:p>
            <a:p>
              <a:pPr algn="ctr">
                <a:lnSpc>
                  <a:spcPts val="3500"/>
                </a:lnSpc>
                <a:spcBef>
                  <a:spcPct val="0"/>
                </a:spcBef>
              </a:pPr>
              <a:r>
                <a:rPr lang="en-US" sz="2000" dirty="0">
                  <a:solidFill>
                    <a:srgbClr val="000000"/>
                  </a:solidFill>
                  <a:latin typeface="Aileron"/>
                </a:rPr>
                <a:t>EXP. 3 YEARS</a:t>
              </a:r>
            </a:p>
          </p:txBody>
        </p:sp>
      </p:grpSp>
      <p:grpSp>
        <p:nvGrpSpPr>
          <p:cNvPr id="139" name="Group 138">
            <a:extLst>
              <a:ext uri="{FF2B5EF4-FFF2-40B4-BE49-F238E27FC236}">
                <a16:creationId xmlns:a16="http://schemas.microsoft.com/office/drawing/2014/main" id="{B3D9AFC4-1437-FE3A-B1B7-97F48BD2C02A}"/>
              </a:ext>
            </a:extLst>
          </p:cNvPr>
          <p:cNvGrpSpPr/>
          <p:nvPr/>
        </p:nvGrpSpPr>
        <p:grpSpPr>
          <a:xfrm>
            <a:off x="13759405" y="988969"/>
            <a:ext cx="3086100" cy="2867275"/>
            <a:chOff x="13759405" y="988969"/>
            <a:chExt cx="3086100" cy="2867275"/>
          </a:xfrm>
        </p:grpSpPr>
        <p:grpSp>
          <p:nvGrpSpPr>
            <p:cNvPr id="61" name="Group 29">
              <a:extLst>
                <a:ext uri="{FF2B5EF4-FFF2-40B4-BE49-F238E27FC236}">
                  <a16:creationId xmlns:a16="http://schemas.microsoft.com/office/drawing/2014/main" id="{6744AAA7-FBFE-0B7C-C419-A898ED1935B5}"/>
                </a:ext>
              </a:extLst>
            </p:cNvPr>
            <p:cNvGrpSpPr/>
            <p:nvPr/>
          </p:nvGrpSpPr>
          <p:grpSpPr>
            <a:xfrm>
              <a:off x="13759405" y="988969"/>
              <a:ext cx="3086100" cy="2867275"/>
              <a:chOff x="0" y="0"/>
              <a:chExt cx="812800" cy="1060746"/>
            </a:xfrm>
          </p:grpSpPr>
          <p:sp>
            <p:nvSpPr>
              <p:cNvPr id="62" name="Freeform 30">
                <a:extLst>
                  <a:ext uri="{FF2B5EF4-FFF2-40B4-BE49-F238E27FC236}">
                    <a16:creationId xmlns:a16="http://schemas.microsoft.com/office/drawing/2014/main" id="{B3C00475-3D96-AECB-824F-84B4389D7D6D}"/>
                  </a:ext>
                </a:extLst>
              </p:cNvPr>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txBody>
              <a:bodyPr/>
              <a:lstStyle/>
              <a:p>
                <a:endParaRPr lang="en-IN" dirty="0"/>
              </a:p>
            </p:txBody>
          </p:sp>
          <p:sp>
            <p:nvSpPr>
              <p:cNvPr id="63" name="TextBox 31">
                <a:extLst>
                  <a:ext uri="{FF2B5EF4-FFF2-40B4-BE49-F238E27FC236}">
                    <a16:creationId xmlns:a16="http://schemas.microsoft.com/office/drawing/2014/main" id="{05DE434B-53C6-57A1-E42A-867AE0F31423}"/>
                  </a:ext>
                </a:extLst>
              </p:cNvPr>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4" name="TextBox 34">
              <a:extLst>
                <a:ext uri="{FF2B5EF4-FFF2-40B4-BE49-F238E27FC236}">
                  <a16:creationId xmlns:a16="http://schemas.microsoft.com/office/drawing/2014/main" id="{5CA07F55-FE62-2A61-6787-17C8EC806E62}"/>
                </a:ext>
              </a:extLst>
            </p:cNvPr>
            <p:cNvSpPr txBox="1"/>
            <p:nvPr/>
          </p:nvSpPr>
          <p:spPr>
            <a:xfrm>
              <a:off x="13794813" y="1486177"/>
              <a:ext cx="3015284" cy="431785"/>
            </a:xfrm>
            <a:prstGeom prst="rect">
              <a:avLst/>
            </a:prstGeom>
          </p:spPr>
          <p:txBody>
            <a:bodyPr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KARAN KUMAR</a:t>
              </a:r>
            </a:p>
          </p:txBody>
        </p:sp>
        <p:sp>
          <p:nvSpPr>
            <p:cNvPr id="65" name="AutoShape 35">
              <a:extLst>
                <a:ext uri="{FF2B5EF4-FFF2-40B4-BE49-F238E27FC236}">
                  <a16:creationId xmlns:a16="http://schemas.microsoft.com/office/drawing/2014/main" id="{F36BF677-4519-CC1B-86AB-A7F25D07A422}"/>
                </a:ext>
              </a:extLst>
            </p:cNvPr>
            <p:cNvSpPr/>
            <p:nvPr/>
          </p:nvSpPr>
          <p:spPr>
            <a:xfrm flipH="1">
              <a:off x="14975143" y="1995954"/>
              <a:ext cx="595251" cy="0"/>
            </a:xfrm>
            <a:prstGeom prst="line">
              <a:avLst/>
            </a:prstGeom>
            <a:ln w="28575" cap="flat">
              <a:solidFill>
                <a:srgbClr val="000000"/>
              </a:solidFill>
              <a:prstDash val="solid"/>
              <a:headEnd type="none" w="sm" len="sm"/>
              <a:tailEnd type="none" w="sm" len="sm"/>
            </a:ln>
          </p:spPr>
        </p:sp>
        <p:sp>
          <p:nvSpPr>
            <p:cNvPr id="66" name="TextBox 36">
              <a:extLst>
                <a:ext uri="{FF2B5EF4-FFF2-40B4-BE49-F238E27FC236}">
                  <a16:creationId xmlns:a16="http://schemas.microsoft.com/office/drawing/2014/main" id="{1B506D83-267B-154E-983D-7654ED82AA47}"/>
                </a:ext>
              </a:extLst>
            </p:cNvPr>
            <p:cNvSpPr txBox="1"/>
            <p:nvPr/>
          </p:nvSpPr>
          <p:spPr>
            <a:xfrm>
              <a:off x="13975124" y="2244918"/>
              <a:ext cx="2654661" cy="1372171"/>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+2</a:t>
              </a:r>
            </a:p>
            <a:p>
              <a:pPr algn="ctr">
                <a:spcBef>
                  <a:spcPct val="0"/>
                </a:spcBef>
              </a:pPr>
              <a:r>
                <a:rPr lang="en-US" sz="2000" dirty="0">
                  <a:solidFill>
                    <a:srgbClr val="000000"/>
                  </a:solidFill>
                  <a:latin typeface="Aileron"/>
                  <a:sym typeface="Aileron"/>
                </a:rPr>
                <a:t>ASSEMBLING</a:t>
              </a:r>
            </a:p>
            <a:p>
              <a:pPr algn="ctr">
                <a:spcBef>
                  <a:spcPct val="0"/>
                </a:spcBef>
              </a:pPr>
              <a:r>
                <a:rPr lang="en-US" sz="2000" dirty="0">
                  <a:solidFill>
                    <a:srgbClr val="000000"/>
                  </a:solidFill>
                  <a:latin typeface="Aileron"/>
                  <a:sym typeface="Aileron"/>
                </a:rPr>
                <a:t>SUPERVISOR</a:t>
              </a:r>
            </a:p>
            <a:p>
              <a:pPr algn="ctr">
                <a:spcBef>
                  <a:spcPct val="0"/>
                </a:spcBef>
              </a:pPr>
              <a:r>
                <a:rPr lang="en-US" sz="2000" dirty="0">
                  <a:solidFill>
                    <a:srgbClr val="000000"/>
                  </a:solidFill>
                  <a:latin typeface="Aileron"/>
                  <a:sym typeface="Aileron"/>
                </a:rPr>
                <a:t>EXP. – 5 YEARS</a:t>
              </a:r>
            </a:p>
          </p:txBody>
        </p:sp>
      </p:grpSp>
      <p:grpSp>
        <p:nvGrpSpPr>
          <p:cNvPr id="151" name="Group 150">
            <a:extLst>
              <a:ext uri="{FF2B5EF4-FFF2-40B4-BE49-F238E27FC236}">
                <a16:creationId xmlns:a16="http://schemas.microsoft.com/office/drawing/2014/main" id="{584E1CCB-0FE1-1575-879C-00A89A840B14}"/>
              </a:ext>
            </a:extLst>
          </p:cNvPr>
          <p:cNvGrpSpPr/>
          <p:nvPr/>
        </p:nvGrpSpPr>
        <p:grpSpPr>
          <a:xfrm>
            <a:off x="7233443" y="3948813"/>
            <a:ext cx="3086100" cy="2917891"/>
            <a:chOff x="7233443" y="3948813"/>
            <a:chExt cx="3086100" cy="2917891"/>
          </a:xfrm>
        </p:grpSpPr>
        <p:grpSp>
          <p:nvGrpSpPr>
            <p:cNvPr id="73" name="Group 4">
              <a:extLst>
                <a:ext uri="{FF2B5EF4-FFF2-40B4-BE49-F238E27FC236}">
                  <a16:creationId xmlns:a16="http://schemas.microsoft.com/office/drawing/2014/main" id="{DF11C76C-E98B-0396-7E4D-7736E76740A2}"/>
                </a:ext>
              </a:extLst>
            </p:cNvPr>
            <p:cNvGrpSpPr/>
            <p:nvPr/>
          </p:nvGrpSpPr>
          <p:grpSpPr>
            <a:xfrm>
              <a:off x="7233443" y="3948813"/>
              <a:ext cx="3086100" cy="2917891"/>
              <a:chOff x="0" y="0"/>
              <a:chExt cx="812800" cy="1060746"/>
            </a:xfrm>
          </p:grpSpPr>
          <p:sp>
            <p:nvSpPr>
              <p:cNvPr id="74" name="Freeform 5">
                <a:extLst>
                  <a:ext uri="{FF2B5EF4-FFF2-40B4-BE49-F238E27FC236}">
                    <a16:creationId xmlns:a16="http://schemas.microsoft.com/office/drawing/2014/main" id="{4729CE39-95EA-9513-4215-A1C867499EBE}"/>
                  </a:ext>
                </a:extLst>
              </p:cNvPr>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txBody>
              <a:bodyPr/>
              <a:lstStyle/>
              <a:p>
                <a:endParaRPr lang="en-IN" dirty="0"/>
              </a:p>
            </p:txBody>
          </p:sp>
          <p:sp>
            <p:nvSpPr>
              <p:cNvPr id="75" name="TextBox 6">
                <a:extLst>
                  <a:ext uri="{FF2B5EF4-FFF2-40B4-BE49-F238E27FC236}">
                    <a16:creationId xmlns:a16="http://schemas.microsoft.com/office/drawing/2014/main" id="{D20A2588-7004-DDE1-E89B-C4C5B0EC81FE}"/>
                  </a:ext>
                </a:extLst>
              </p:cNvPr>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6" name="TextBox 9">
              <a:extLst>
                <a:ext uri="{FF2B5EF4-FFF2-40B4-BE49-F238E27FC236}">
                  <a16:creationId xmlns:a16="http://schemas.microsoft.com/office/drawing/2014/main" id="{7155D2F1-25CE-22E6-6F6A-45909029B32C}"/>
                </a:ext>
              </a:extLst>
            </p:cNvPr>
            <p:cNvSpPr txBox="1"/>
            <p:nvPr/>
          </p:nvSpPr>
          <p:spPr>
            <a:xfrm>
              <a:off x="7461004" y="5026351"/>
              <a:ext cx="2705871" cy="1293303"/>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ITI </a:t>
              </a:r>
            </a:p>
            <a:p>
              <a:pPr marL="0" lvl="0" indent="0" algn="ctr">
                <a:lnSpc>
                  <a:spcPts val="3500"/>
                </a:lnSpc>
                <a:spcBef>
                  <a:spcPct val="0"/>
                </a:spcBef>
              </a:pPr>
              <a:r>
                <a:rPr lang="en-US" sz="2000" dirty="0">
                  <a:solidFill>
                    <a:srgbClr val="000000"/>
                  </a:solidFill>
                  <a:latin typeface="Aileron"/>
                  <a:sym typeface="Aileron"/>
                </a:rPr>
                <a:t>FITTER</a:t>
              </a:r>
            </a:p>
            <a:p>
              <a:pPr marL="0" lvl="0" indent="0" algn="ctr">
                <a:lnSpc>
                  <a:spcPts val="3500"/>
                </a:lnSpc>
                <a:spcBef>
                  <a:spcPct val="0"/>
                </a:spcBef>
              </a:pPr>
              <a:r>
                <a:rPr lang="en-US" sz="2000" dirty="0">
                  <a:solidFill>
                    <a:srgbClr val="000000"/>
                  </a:solidFill>
                  <a:latin typeface="Aileron"/>
                  <a:sym typeface="Aileron"/>
                </a:rPr>
                <a:t>EXP. – 8 YEARS</a:t>
              </a:r>
            </a:p>
          </p:txBody>
        </p:sp>
        <p:sp>
          <p:nvSpPr>
            <p:cNvPr id="77" name="TextBox 10">
              <a:extLst>
                <a:ext uri="{FF2B5EF4-FFF2-40B4-BE49-F238E27FC236}">
                  <a16:creationId xmlns:a16="http://schemas.microsoft.com/office/drawing/2014/main" id="{FD682429-53F5-E9F1-93A4-D1037BCA32DB}"/>
                </a:ext>
              </a:extLst>
            </p:cNvPr>
            <p:cNvSpPr txBox="1"/>
            <p:nvPr/>
          </p:nvSpPr>
          <p:spPr>
            <a:xfrm>
              <a:off x="7347970" y="4333719"/>
              <a:ext cx="2931943" cy="431785"/>
            </a:xfrm>
            <a:prstGeom prst="rect">
              <a:avLst/>
            </a:prstGeom>
          </p:spPr>
          <p:txBody>
            <a:bodyPr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UDHAY KUMAR</a:t>
              </a:r>
            </a:p>
          </p:txBody>
        </p:sp>
        <p:sp>
          <p:nvSpPr>
            <p:cNvPr id="78" name="AutoShape 11">
              <a:extLst>
                <a:ext uri="{FF2B5EF4-FFF2-40B4-BE49-F238E27FC236}">
                  <a16:creationId xmlns:a16="http://schemas.microsoft.com/office/drawing/2014/main" id="{E17E8A3A-70A5-BA7B-8794-D95EF1E20136}"/>
                </a:ext>
              </a:extLst>
            </p:cNvPr>
            <p:cNvSpPr/>
            <p:nvPr/>
          </p:nvSpPr>
          <p:spPr>
            <a:xfrm flipH="1">
              <a:off x="8516315" y="4888155"/>
              <a:ext cx="595251" cy="0"/>
            </a:xfrm>
            <a:prstGeom prst="line">
              <a:avLst/>
            </a:prstGeom>
            <a:ln w="28575" cap="flat">
              <a:solidFill>
                <a:srgbClr val="000000"/>
              </a:solidFill>
              <a:prstDash val="solid"/>
              <a:headEnd type="none" w="sm" len="sm"/>
              <a:tailEnd type="none" w="sm" len="sm"/>
            </a:ln>
          </p:spPr>
        </p:sp>
      </p:grpSp>
      <p:sp>
        <p:nvSpPr>
          <p:cNvPr id="86" name="TextBox 22">
            <a:extLst>
              <a:ext uri="{FF2B5EF4-FFF2-40B4-BE49-F238E27FC236}">
                <a16:creationId xmlns:a16="http://schemas.microsoft.com/office/drawing/2014/main" id="{DB6CF911-98E8-ADE2-BC5A-B9195B4A9D8F}"/>
              </a:ext>
            </a:extLst>
          </p:cNvPr>
          <p:cNvSpPr txBox="1"/>
          <p:nvPr/>
        </p:nvSpPr>
        <p:spPr>
          <a:xfrm>
            <a:off x="3985160" y="3848682"/>
            <a:ext cx="3086100" cy="3054725"/>
          </a:xfrm>
          <a:prstGeom prst="rect">
            <a:avLst/>
          </a:prstGeom>
        </p:spPr>
        <p:txBody>
          <a:bodyPr lIns="50800" tIns="50800" rIns="50800" bIns="50800" rtlCol="0" anchor="ctr"/>
          <a:lstStyle/>
          <a:p>
            <a:pPr marL="0" lvl="0" indent="0" algn="ctr">
              <a:lnSpc>
                <a:spcPts val="2659"/>
              </a:lnSpc>
              <a:spcBef>
                <a:spcPct val="0"/>
              </a:spcBef>
            </a:pPr>
            <a:endParaRPr/>
          </a:p>
        </p:txBody>
      </p:sp>
      <p:grpSp>
        <p:nvGrpSpPr>
          <p:cNvPr id="149" name="Group 148">
            <a:extLst>
              <a:ext uri="{FF2B5EF4-FFF2-40B4-BE49-F238E27FC236}">
                <a16:creationId xmlns:a16="http://schemas.microsoft.com/office/drawing/2014/main" id="{64310F17-F5A2-AC99-5FBF-E3D6E7D2CAD2}"/>
              </a:ext>
            </a:extLst>
          </p:cNvPr>
          <p:cNvGrpSpPr/>
          <p:nvPr/>
        </p:nvGrpSpPr>
        <p:grpSpPr>
          <a:xfrm>
            <a:off x="3985158" y="3954598"/>
            <a:ext cx="3086102" cy="2948809"/>
            <a:chOff x="3985158" y="3954598"/>
            <a:chExt cx="3086102" cy="2948809"/>
          </a:xfrm>
        </p:grpSpPr>
        <p:sp>
          <p:nvSpPr>
            <p:cNvPr id="85" name="Freeform 21">
              <a:extLst>
                <a:ext uri="{FF2B5EF4-FFF2-40B4-BE49-F238E27FC236}">
                  <a16:creationId xmlns:a16="http://schemas.microsoft.com/office/drawing/2014/main" id="{88C526AC-C023-DF0E-F86A-DE6737AE7249}"/>
                </a:ext>
              </a:extLst>
            </p:cNvPr>
            <p:cNvSpPr/>
            <p:nvPr/>
          </p:nvSpPr>
          <p:spPr>
            <a:xfrm>
              <a:off x="3985160" y="3954598"/>
              <a:ext cx="3086100" cy="2948809"/>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txBody>
            <a:bodyPr/>
            <a:lstStyle/>
            <a:p>
              <a:endParaRPr lang="en-IN" dirty="0"/>
            </a:p>
          </p:txBody>
        </p:sp>
        <p:sp>
          <p:nvSpPr>
            <p:cNvPr id="87" name="TextBox 25">
              <a:extLst>
                <a:ext uri="{FF2B5EF4-FFF2-40B4-BE49-F238E27FC236}">
                  <a16:creationId xmlns:a16="http://schemas.microsoft.com/office/drawing/2014/main" id="{1C3F1474-A214-DEFE-48E3-95B5FEE97745}"/>
                </a:ext>
              </a:extLst>
            </p:cNvPr>
            <p:cNvSpPr txBox="1"/>
            <p:nvPr/>
          </p:nvSpPr>
          <p:spPr>
            <a:xfrm>
              <a:off x="4067584" y="4973831"/>
              <a:ext cx="2654661" cy="1742144"/>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ITI</a:t>
              </a:r>
            </a:p>
            <a:p>
              <a:pPr marL="0" lvl="0" indent="0" algn="ctr">
                <a:lnSpc>
                  <a:spcPts val="3500"/>
                </a:lnSpc>
                <a:spcBef>
                  <a:spcPct val="0"/>
                </a:spcBef>
              </a:pPr>
              <a:r>
                <a:rPr lang="en-US" sz="2000" dirty="0">
                  <a:solidFill>
                    <a:srgbClr val="000000"/>
                  </a:solidFill>
                  <a:latin typeface="Aileron"/>
                  <a:ea typeface="Aileron"/>
                  <a:cs typeface="Aileron"/>
                  <a:sym typeface="Aileron"/>
                </a:rPr>
                <a:t>TOOL ROOM OPERATOR</a:t>
              </a:r>
            </a:p>
            <a:p>
              <a:pPr marL="0" lvl="0" indent="0" algn="ctr">
                <a:lnSpc>
                  <a:spcPts val="3500"/>
                </a:lnSpc>
                <a:spcBef>
                  <a:spcPct val="0"/>
                </a:spcBef>
              </a:pPr>
              <a:r>
                <a:rPr lang="en-US" sz="2000" dirty="0">
                  <a:solidFill>
                    <a:srgbClr val="000000"/>
                  </a:solidFill>
                  <a:latin typeface="Aileron"/>
                  <a:ea typeface="Aileron"/>
                  <a:cs typeface="Aileron"/>
                  <a:sym typeface="Aileron"/>
                </a:rPr>
                <a:t>EXP.- 5 YEARS</a:t>
              </a:r>
            </a:p>
          </p:txBody>
        </p:sp>
        <p:sp>
          <p:nvSpPr>
            <p:cNvPr id="88" name="TextBox 26">
              <a:extLst>
                <a:ext uri="{FF2B5EF4-FFF2-40B4-BE49-F238E27FC236}">
                  <a16:creationId xmlns:a16="http://schemas.microsoft.com/office/drawing/2014/main" id="{C21CB186-7CF0-F025-6A52-DEBCBE8C723B}"/>
                </a:ext>
              </a:extLst>
            </p:cNvPr>
            <p:cNvSpPr txBox="1"/>
            <p:nvPr/>
          </p:nvSpPr>
          <p:spPr>
            <a:xfrm>
              <a:off x="3985158" y="4408631"/>
              <a:ext cx="3086100" cy="431785"/>
            </a:xfrm>
            <a:prstGeom prst="rect">
              <a:avLst/>
            </a:prstGeom>
          </p:spPr>
          <p:txBody>
            <a:bodyPr wrap="square"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SUBHAM KUMAR</a:t>
              </a:r>
            </a:p>
          </p:txBody>
        </p:sp>
        <p:sp>
          <p:nvSpPr>
            <p:cNvPr id="89" name="AutoShape 27">
              <a:extLst>
                <a:ext uri="{FF2B5EF4-FFF2-40B4-BE49-F238E27FC236}">
                  <a16:creationId xmlns:a16="http://schemas.microsoft.com/office/drawing/2014/main" id="{08D59C64-AE4C-449E-6588-B855B15D6844}"/>
                </a:ext>
              </a:extLst>
            </p:cNvPr>
            <p:cNvSpPr/>
            <p:nvPr/>
          </p:nvSpPr>
          <p:spPr>
            <a:xfrm flipH="1">
              <a:off x="5097290" y="4883513"/>
              <a:ext cx="595251" cy="0"/>
            </a:xfrm>
            <a:prstGeom prst="line">
              <a:avLst/>
            </a:prstGeom>
            <a:ln w="28575" cap="flat">
              <a:solidFill>
                <a:srgbClr val="000000"/>
              </a:solidFill>
              <a:prstDash val="solid"/>
              <a:headEnd type="none" w="sm" len="sm"/>
              <a:tailEnd type="none" w="sm" len="sm"/>
            </a:ln>
          </p:spPr>
        </p:sp>
      </p:grpSp>
      <p:grpSp>
        <p:nvGrpSpPr>
          <p:cNvPr id="143" name="Group 142">
            <a:extLst>
              <a:ext uri="{FF2B5EF4-FFF2-40B4-BE49-F238E27FC236}">
                <a16:creationId xmlns:a16="http://schemas.microsoft.com/office/drawing/2014/main" id="{3C46CD52-383E-C907-ABE1-3CB37B8957D4}"/>
              </a:ext>
            </a:extLst>
          </p:cNvPr>
          <p:cNvGrpSpPr/>
          <p:nvPr/>
        </p:nvGrpSpPr>
        <p:grpSpPr>
          <a:xfrm>
            <a:off x="10515147" y="3942192"/>
            <a:ext cx="3086102" cy="2959844"/>
            <a:chOff x="10515147" y="3942192"/>
            <a:chExt cx="3086102" cy="2959844"/>
          </a:xfrm>
        </p:grpSpPr>
        <p:grpSp>
          <p:nvGrpSpPr>
            <p:cNvPr id="90" name="Group 29">
              <a:extLst>
                <a:ext uri="{FF2B5EF4-FFF2-40B4-BE49-F238E27FC236}">
                  <a16:creationId xmlns:a16="http://schemas.microsoft.com/office/drawing/2014/main" id="{6E4335DB-5F33-C59E-C4EB-A4711D5F010A}"/>
                </a:ext>
              </a:extLst>
            </p:cNvPr>
            <p:cNvGrpSpPr/>
            <p:nvPr/>
          </p:nvGrpSpPr>
          <p:grpSpPr>
            <a:xfrm>
              <a:off x="10515149" y="3942192"/>
              <a:ext cx="3086100" cy="2959844"/>
              <a:chOff x="0" y="0"/>
              <a:chExt cx="812800" cy="1060746"/>
            </a:xfrm>
          </p:grpSpPr>
          <p:sp>
            <p:nvSpPr>
              <p:cNvPr id="91" name="Freeform 30">
                <a:extLst>
                  <a:ext uri="{FF2B5EF4-FFF2-40B4-BE49-F238E27FC236}">
                    <a16:creationId xmlns:a16="http://schemas.microsoft.com/office/drawing/2014/main" id="{B7F66727-04C4-CBD3-A43B-0D952738A5CF}"/>
                  </a:ext>
                </a:extLst>
              </p:cNvPr>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92" name="TextBox 31">
                <a:extLst>
                  <a:ext uri="{FF2B5EF4-FFF2-40B4-BE49-F238E27FC236}">
                    <a16:creationId xmlns:a16="http://schemas.microsoft.com/office/drawing/2014/main" id="{DF507F61-E149-8D0C-21F7-5CDDC64AC31C}"/>
                  </a:ext>
                </a:extLst>
              </p:cNvPr>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3" name="TextBox 34">
              <a:extLst>
                <a:ext uri="{FF2B5EF4-FFF2-40B4-BE49-F238E27FC236}">
                  <a16:creationId xmlns:a16="http://schemas.microsoft.com/office/drawing/2014/main" id="{A6B70066-659F-8057-2CBA-A1B1BBF8DC8C}"/>
                </a:ext>
              </a:extLst>
            </p:cNvPr>
            <p:cNvSpPr txBox="1"/>
            <p:nvPr/>
          </p:nvSpPr>
          <p:spPr>
            <a:xfrm>
              <a:off x="10515147" y="4283466"/>
              <a:ext cx="3015284" cy="431785"/>
            </a:xfrm>
            <a:prstGeom prst="rect">
              <a:avLst/>
            </a:prstGeom>
          </p:spPr>
          <p:txBody>
            <a:bodyPr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VISHAL KUMAR</a:t>
              </a:r>
            </a:p>
          </p:txBody>
        </p:sp>
        <p:sp>
          <p:nvSpPr>
            <p:cNvPr id="94" name="AutoShape 35">
              <a:extLst>
                <a:ext uri="{FF2B5EF4-FFF2-40B4-BE49-F238E27FC236}">
                  <a16:creationId xmlns:a16="http://schemas.microsoft.com/office/drawing/2014/main" id="{D511AAB2-A20D-538E-CDEF-EA3C38375E55}"/>
                </a:ext>
              </a:extLst>
            </p:cNvPr>
            <p:cNvSpPr/>
            <p:nvPr/>
          </p:nvSpPr>
          <p:spPr>
            <a:xfrm flipH="1">
              <a:off x="11657875" y="4878303"/>
              <a:ext cx="595251" cy="0"/>
            </a:xfrm>
            <a:prstGeom prst="line">
              <a:avLst/>
            </a:prstGeom>
            <a:ln w="28575" cap="flat">
              <a:solidFill>
                <a:srgbClr val="000000"/>
              </a:solidFill>
              <a:prstDash val="solid"/>
              <a:headEnd type="none" w="sm" len="sm"/>
              <a:tailEnd type="none" w="sm" len="sm"/>
            </a:ln>
          </p:spPr>
        </p:sp>
        <p:sp>
          <p:nvSpPr>
            <p:cNvPr id="95" name="TextBox 36">
              <a:extLst>
                <a:ext uri="{FF2B5EF4-FFF2-40B4-BE49-F238E27FC236}">
                  <a16:creationId xmlns:a16="http://schemas.microsoft.com/office/drawing/2014/main" id="{15492546-1BED-49C5-D406-403E639EBC55}"/>
                </a:ext>
              </a:extLst>
            </p:cNvPr>
            <p:cNvSpPr txBox="1"/>
            <p:nvPr/>
          </p:nvSpPr>
          <p:spPr>
            <a:xfrm>
              <a:off x="10758992" y="5059042"/>
              <a:ext cx="2654661" cy="1742144"/>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ITI</a:t>
              </a:r>
            </a:p>
            <a:p>
              <a:pPr algn="ctr">
                <a:lnSpc>
                  <a:spcPts val="3500"/>
                </a:lnSpc>
                <a:spcBef>
                  <a:spcPct val="0"/>
                </a:spcBef>
              </a:pPr>
              <a:r>
                <a:rPr lang="en-US" sz="2000" dirty="0">
                  <a:solidFill>
                    <a:srgbClr val="000000"/>
                  </a:solidFill>
                  <a:latin typeface="Aileron"/>
                  <a:sym typeface="Aileron"/>
                </a:rPr>
                <a:t>TOOL ROOM OPERATOR</a:t>
              </a:r>
            </a:p>
            <a:p>
              <a:pPr algn="ctr">
                <a:lnSpc>
                  <a:spcPts val="3500"/>
                </a:lnSpc>
                <a:spcBef>
                  <a:spcPct val="0"/>
                </a:spcBef>
              </a:pPr>
              <a:r>
                <a:rPr lang="en-US" sz="2000" dirty="0">
                  <a:solidFill>
                    <a:srgbClr val="000000"/>
                  </a:solidFill>
                  <a:latin typeface="Aileron"/>
                  <a:sym typeface="Aileron"/>
                </a:rPr>
                <a:t>EXP. – 3 YEARS</a:t>
              </a:r>
            </a:p>
          </p:txBody>
        </p:sp>
      </p:grpSp>
      <p:grpSp>
        <p:nvGrpSpPr>
          <p:cNvPr id="140" name="Group 139">
            <a:extLst>
              <a:ext uri="{FF2B5EF4-FFF2-40B4-BE49-F238E27FC236}">
                <a16:creationId xmlns:a16="http://schemas.microsoft.com/office/drawing/2014/main" id="{E7B0E1A7-0556-547E-17C2-E3C50EB2A99B}"/>
              </a:ext>
            </a:extLst>
          </p:cNvPr>
          <p:cNvGrpSpPr/>
          <p:nvPr/>
        </p:nvGrpSpPr>
        <p:grpSpPr>
          <a:xfrm>
            <a:off x="683329" y="3945995"/>
            <a:ext cx="3086100" cy="2957412"/>
            <a:chOff x="683329" y="3945995"/>
            <a:chExt cx="3086100" cy="2957412"/>
          </a:xfrm>
        </p:grpSpPr>
        <p:grpSp>
          <p:nvGrpSpPr>
            <p:cNvPr id="79" name="Group 12">
              <a:extLst>
                <a:ext uri="{FF2B5EF4-FFF2-40B4-BE49-F238E27FC236}">
                  <a16:creationId xmlns:a16="http://schemas.microsoft.com/office/drawing/2014/main" id="{D130085F-6631-C4D5-86BB-0FC250C2FB3E}"/>
                </a:ext>
              </a:extLst>
            </p:cNvPr>
            <p:cNvGrpSpPr/>
            <p:nvPr/>
          </p:nvGrpSpPr>
          <p:grpSpPr>
            <a:xfrm>
              <a:off x="683329" y="3945995"/>
              <a:ext cx="3086100" cy="2957412"/>
              <a:chOff x="0" y="0"/>
              <a:chExt cx="812800" cy="1060746"/>
            </a:xfrm>
          </p:grpSpPr>
          <p:sp>
            <p:nvSpPr>
              <p:cNvPr id="80" name="Freeform 13">
                <a:extLst>
                  <a:ext uri="{FF2B5EF4-FFF2-40B4-BE49-F238E27FC236}">
                    <a16:creationId xmlns:a16="http://schemas.microsoft.com/office/drawing/2014/main" id="{D0005E73-8FD8-2608-EFF4-CDE8E53BF8D1}"/>
                  </a:ext>
                </a:extLst>
              </p:cNvPr>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81" name="TextBox 14">
                <a:extLst>
                  <a:ext uri="{FF2B5EF4-FFF2-40B4-BE49-F238E27FC236}">
                    <a16:creationId xmlns:a16="http://schemas.microsoft.com/office/drawing/2014/main" id="{379D86C9-30D4-912E-6A99-13C7493AF781}"/>
                  </a:ext>
                </a:extLst>
              </p:cNvPr>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2" name="TextBox 18">
              <a:extLst>
                <a:ext uri="{FF2B5EF4-FFF2-40B4-BE49-F238E27FC236}">
                  <a16:creationId xmlns:a16="http://schemas.microsoft.com/office/drawing/2014/main" id="{9687BDC2-AB6E-A768-5302-31C5128DE787}"/>
                </a:ext>
              </a:extLst>
            </p:cNvPr>
            <p:cNvSpPr txBox="1"/>
            <p:nvPr/>
          </p:nvSpPr>
          <p:spPr>
            <a:xfrm>
              <a:off x="746259" y="4373771"/>
              <a:ext cx="2960238" cy="438903"/>
            </a:xfrm>
            <a:prstGeom prst="rect">
              <a:avLst/>
            </a:prstGeom>
          </p:spPr>
          <p:txBody>
            <a:bodyPr wrap="square" lIns="0" tIns="0" rIns="0" bIns="0" rtlCol="0" anchor="t">
              <a:spAutoFit/>
            </a:bodyPr>
            <a:lstStyle/>
            <a:p>
              <a:pPr marL="0" lvl="0" indent="0" algn="ctr">
                <a:lnSpc>
                  <a:spcPts val="3640"/>
                </a:lnSpc>
                <a:spcBef>
                  <a:spcPct val="0"/>
                </a:spcBef>
              </a:pPr>
              <a:r>
                <a:rPr lang="en-US" sz="2600" spc="130" dirty="0">
                  <a:solidFill>
                    <a:srgbClr val="000000"/>
                  </a:solidFill>
                  <a:latin typeface="Archivo Black"/>
                  <a:ea typeface="Archivo Black"/>
                  <a:cs typeface="Archivo Black"/>
                  <a:sym typeface="Archivo Black"/>
                </a:rPr>
                <a:t>AJEET KUMAR</a:t>
              </a:r>
            </a:p>
          </p:txBody>
        </p:sp>
        <p:sp>
          <p:nvSpPr>
            <p:cNvPr id="83" name="AutoShape 19">
              <a:extLst>
                <a:ext uri="{FF2B5EF4-FFF2-40B4-BE49-F238E27FC236}">
                  <a16:creationId xmlns:a16="http://schemas.microsoft.com/office/drawing/2014/main" id="{4FF530AA-00CE-2F14-2AA9-87E7F16AB564}"/>
                </a:ext>
              </a:extLst>
            </p:cNvPr>
            <p:cNvSpPr/>
            <p:nvPr/>
          </p:nvSpPr>
          <p:spPr>
            <a:xfrm flipH="1">
              <a:off x="1835854" y="4812674"/>
              <a:ext cx="595251" cy="0"/>
            </a:xfrm>
            <a:prstGeom prst="line">
              <a:avLst/>
            </a:prstGeom>
            <a:ln w="28575" cap="flat">
              <a:solidFill>
                <a:srgbClr val="000000"/>
              </a:solidFill>
              <a:prstDash val="solid"/>
              <a:headEnd type="none" w="sm" len="sm"/>
              <a:tailEnd type="none" w="sm" len="sm"/>
            </a:ln>
          </p:spPr>
        </p:sp>
        <p:sp>
          <p:nvSpPr>
            <p:cNvPr id="96" name="TextBox 95">
              <a:extLst>
                <a:ext uri="{FF2B5EF4-FFF2-40B4-BE49-F238E27FC236}">
                  <a16:creationId xmlns:a16="http://schemas.microsoft.com/office/drawing/2014/main" id="{5A255817-8104-BAFB-A9F3-1D89B9EBAD0F}"/>
                </a:ext>
              </a:extLst>
            </p:cNvPr>
            <p:cNvSpPr txBox="1"/>
            <p:nvPr/>
          </p:nvSpPr>
          <p:spPr>
            <a:xfrm>
              <a:off x="835188" y="4936345"/>
              <a:ext cx="2596582" cy="1834477"/>
            </a:xfrm>
            <a:prstGeom prst="rect">
              <a:avLst/>
            </a:prstGeom>
            <a:noFill/>
          </p:spPr>
          <p:txBody>
            <a:bodyPr wrap="square" rtlCol="0">
              <a:spAutoFit/>
            </a:bodyPr>
            <a:lstStyle/>
            <a:p>
              <a:pPr algn="ctr">
                <a:lnSpc>
                  <a:spcPts val="3500"/>
                </a:lnSpc>
                <a:spcBef>
                  <a:spcPct val="0"/>
                </a:spcBef>
              </a:pPr>
              <a:r>
                <a:rPr lang="en-US" sz="2500" dirty="0">
                  <a:solidFill>
                    <a:srgbClr val="000000"/>
                  </a:solidFill>
                  <a:latin typeface="Aileron"/>
                </a:rPr>
                <a:t>B . TECH </a:t>
              </a:r>
            </a:p>
            <a:p>
              <a:pPr algn="ctr">
                <a:lnSpc>
                  <a:spcPts val="3500"/>
                </a:lnSpc>
                <a:spcBef>
                  <a:spcPct val="0"/>
                </a:spcBef>
              </a:pPr>
              <a:r>
                <a:rPr lang="en-US" sz="2000" dirty="0">
                  <a:solidFill>
                    <a:srgbClr val="000000"/>
                  </a:solidFill>
                  <a:latin typeface="Aileron"/>
                </a:rPr>
                <a:t>TOOL ROOM </a:t>
              </a:r>
            </a:p>
            <a:p>
              <a:pPr algn="ctr">
                <a:lnSpc>
                  <a:spcPts val="3500"/>
                </a:lnSpc>
                <a:spcBef>
                  <a:spcPct val="0"/>
                </a:spcBef>
              </a:pPr>
              <a:r>
                <a:rPr lang="en-US" sz="2000" dirty="0">
                  <a:solidFill>
                    <a:srgbClr val="000000"/>
                  </a:solidFill>
                  <a:latin typeface="Aileron"/>
                </a:rPr>
                <a:t>OPERATOR</a:t>
              </a:r>
            </a:p>
            <a:p>
              <a:pPr algn="ctr">
                <a:lnSpc>
                  <a:spcPts val="3500"/>
                </a:lnSpc>
                <a:spcBef>
                  <a:spcPct val="0"/>
                </a:spcBef>
              </a:pPr>
              <a:r>
                <a:rPr lang="en-US" sz="2000" dirty="0">
                  <a:solidFill>
                    <a:srgbClr val="000000"/>
                  </a:solidFill>
                  <a:latin typeface="Aileron"/>
                </a:rPr>
                <a:t>EXP. – 2 YEARS</a:t>
              </a:r>
              <a:endParaRPr lang="en-IN" sz="2000" dirty="0">
                <a:solidFill>
                  <a:srgbClr val="000000"/>
                </a:solidFill>
                <a:latin typeface="Aileron"/>
              </a:endParaRPr>
            </a:p>
          </p:txBody>
        </p:sp>
      </p:grpSp>
      <p:grpSp>
        <p:nvGrpSpPr>
          <p:cNvPr id="141" name="Group 140">
            <a:extLst>
              <a:ext uri="{FF2B5EF4-FFF2-40B4-BE49-F238E27FC236}">
                <a16:creationId xmlns:a16="http://schemas.microsoft.com/office/drawing/2014/main" id="{D58AE61C-A4BB-22DA-70DE-8ACA657F812D}"/>
              </a:ext>
            </a:extLst>
          </p:cNvPr>
          <p:cNvGrpSpPr/>
          <p:nvPr/>
        </p:nvGrpSpPr>
        <p:grpSpPr>
          <a:xfrm>
            <a:off x="13759405" y="3942192"/>
            <a:ext cx="3086100" cy="2957412"/>
            <a:chOff x="13759405" y="3942192"/>
            <a:chExt cx="3086100" cy="2957412"/>
          </a:xfrm>
        </p:grpSpPr>
        <p:grpSp>
          <p:nvGrpSpPr>
            <p:cNvPr id="97" name="Group 29">
              <a:extLst>
                <a:ext uri="{FF2B5EF4-FFF2-40B4-BE49-F238E27FC236}">
                  <a16:creationId xmlns:a16="http://schemas.microsoft.com/office/drawing/2014/main" id="{BCAECDBA-149E-F3A0-F298-84A7F56FE08B}"/>
                </a:ext>
              </a:extLst>
            </p:cNvPr>
            <p:cNvGrpSpPr/>
            <p:nvPr/>
          </p:nvGrpSpPr>
          <p:grpSpPr>
            <a:xfrm>
              <a:off x="13759405" y="3942192"/>
              <a:ext cx="3086100" cy="2957412"/>
              <a:chOff x="0" y="0"/>
              <a:chExt cx="812800" cy="1060746"/>
            </a:xfrm>
          </p:grpSpPr>
          <p:sp>
            <p:nvSpPr>
              <p:cNvPr id="98" name="Freeform 30">
                <a:extLst>
                  <a:ext uri="{FF2B5EF4-FFF2-40B4-BE49-F238E27FC236}">
                    <a16:creationId xmlns:a16="http://schemas.microsoft.com/office/drawing/2014/main" id="{783E1AE7-AD59-C440-DF7D-92A04AD07208}"/>
                  </a:ext>
                </a:extLst>
              </p:cNvPr>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99" name="TextBox 31">
                <a:extLst>
                  <a:ext uri="{FF2B5EF4-FFF2-40B4-BE49-F238E27FC236}">
                    <a16:creationId xmlns:a16="http://schemas.microsoft.com/office/drawing/2014/main" id="{C37B2778-4A99-0FC5-2A61-AC76582CAB63}"/>
                  </a:ext>
                </a:extLst>
              </p:cNvPr>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dirty="0"/>
              </a:p>
            </p:txBody>
          </p:sp>
        </p:grpSp>
        <p:sp>
          <p:nvSpPr>
            <p:cNvPr id="100" name="TextBox 34">
              <a:extLst>
                <a:ext uri="{FF2B5EF4-FFF2-40B4-BE49-F238E27FC236}">
                  <a16:creationId xmlns:a16="http://schemas.microsoft.com/office/drawing/2014/main" id="{6B3075C2-5633-EBF5-CDC6-089289BAC50A}"/>
                </a:ext>
              </a:extLst>
            </p:cNvPr>
            <p:cNvSpPr txBox="1"/>
            <p:nvPr/>
          </p:nvSpPr>
          <p:spPr>
            <a:xfrm>
              <a:off x="13765126" y="4268526"/>
              <a:ext cx="3015284" cy="893450"/>
            </a:xfrm>
            <a:prstGeom prst="rect">
              <a:avLst/>
            </a:prstGeom>
          </p:spPr>
          <p:txBody>
            <a:bodyPr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ABHISHEK KUMAR</a:t>
              </a:r>
            </a:p>
          </p:txBody>
        </p:sp>
        <p:sp>
          <p:nvSpPr>
            <p:cNvPr id="101" name="AutoShape 35">
              <a:extLst>
                <a:ext uri="{FF2B5EF4-FFF2-40B4-BE49-F238E27FC236}">
                  <a16:creationId xmlns:a16="http://schemas.microsoft.com/office/drawing/2014/main" id="{0A213022-717C-5007-0AD0-F7355216FCA5}"/>
                </a:ext>
              </a:extLst>
            </p:cNvPr>
            <p:cNvSpPr/>
            <p:nvPr/>
          </p:nvSpPr>
          <p:spPr>
            <a:xfrm flipH="1">
              <a:off x="14985163" y="5161976"/>
              <a:ext cx="595251" cy="0"/>
            </a:xfrm>
            <a:prstGeom prst="line">
              <a:avLst/>
            </a:prstGeom>
            <a:ln w="28575" cap="flat">
              <a:solidFill>
                <a:srgbClr val="000000"/>
              </a:solidFill>
              <a:prstDash val="solid"/>
              <a:headEnd type="none" w="sm" len="sm"/>
              <a:tailEnd type="none" w="sm" len="sm"/>
            </a:ln>
          </p:spPr>
        </p:sp>
        <p:sp>
          <p:nvSpPr>
            <p:cNvPr id="102" name="TextBox 36">
              <a:extLst>
                <a:ext uri="{FF2B5EF4-FFF2-40B4-BE49-F238E27FC236}">
                  <a16:creationId xmlns:a16="http://schemas.microsoft.com/office/drawing/2014/main" id="{FCC73DE6-0FB6-1243-2E75-C9C881E0A6F5}"/>
                </a:ext>
              </a:extLst>
            </p:cNvPr>
            <p:cNvSpPr txBox="1"/>
            <p:nvPr/>
          </p:nvSpPr>
          <p:spPr>
            <a:xfrm>
              <a:off x="13955457" y="5236522"/>
              <a:ext cx="2654661" cy="1372171"/>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ITI</a:t>
              </a:r>
            </a:p>
            <a:p>
              <a:pPr marL="0" lvl="0" indent="0" algn="ctr">
                <a:spcBef>
                  <a:spcPct val="0"/>
                </a:spcBef>
              </a:pPr>
              <a:r>
                <a:rPr lang="en-US" sz="2000" dirty="0">
                  <a:solidFill>
                    <a:srgbClr val="000000"/>
                  </a:solidFill>
                  <a:latin typeface="Aileron"/>
                  <a:sym typeface="Aileron"/>
                </a:rPr>
                <a:t>TOOL ROOM OPERATOR</a:t>
              </a:r>
            </a:p>
            <a:p>
              <a:pPr marL="0" lvl="0" indent="0" algn="ctr">
                <a:spcBef>
                  <a:spcPct val="0"/>
                </a:spcBef>
              </a:pPr>
              <a:r>
                <a:rPr lang="en-US" sz="2000" dirty="0">
                  <a:solidFill>
                    <a:srgbClr val="000000"/>
                  </a:solidFill>
                  <a:latin typeface="Aileron"/>
                  <a:sym typeface="Aileron"/>
                </a:rPr>
                <a:t>EXP – 3 YEARS</a:t>
              </a:r>
            </a:p>
          </p:txBody>
        </p:sp>
      </p:grpSp>
      <p:grpSp>
        <p:nvGrpSpPr>
          <p:cNvPr id="145" name="Group 144">
            <a:extLst>
              <a:ext uri="{FF2B5EF4-FFF2-40B4-BE49-F238E27FC236}">
                <a16:creationId xmlns:a16="http://schemas.microsoft.com/office/drawing/2014/main" id="{1D343D83-A591-5312-AF33-B2B8A4311E5C}"/>
              </a:ext>
            </a:extLst>
          </p:cNvPr>
          <p:cNvGrpSpPr/>
          <p:nvPr/>
        </p:nvGrpSpPr>
        <p:grpSpPr>
          <a:xfrm>
            <a:off x="7227573" y="6949993"/>
            <a:ext cx="3086100" cy="3034090"/>
            <a:chOff x="7227573" y="6949993"/>
            <a:chExt cx="3086100" cy="3034090"/>
          </a:xfrm>
        </p:grpSpPr>
        <p:grpSp>
          <p:nvGrpSpPr>
            <p:cNvPr id="103" name="Group 4">
              <a:extLst>
                <a:ext uri="{FF2B5EF4-FFF2-40B4-BE49-F238E27FC236}">
                  <a16:creationId xmlns:a16="http://schemas.microsoft.com/office/drawing/2014/main" id="{540FF5F1-F1D6-A1A1-D255-257F14264581}"/>
                </a:ext>
              </a:extLst>
            </p:cNvPr>
            <p:cNvGrpSpPr/>
            <p:nvPr/>
          </p:nvGrpSpPr>
          <p:grpSpPr>
            <a:xfrm>
              <a:off x="7227573" y="6949993"/>
              <a:ext cx="3086100" cy="3034090"/>
              <a:chOff x="0" y="0"/>
              <a:chExt cx="812800" cy="1060746"/>
            </a:xfrm>
          </p:grpSpPr>
          <p:sp>
            <p:nvSpPr>
              <p:cNvPr id="104" name="Freeform 5">
                <a:extLst>
                  <a:ext uri="{FF2B5EF4-FFF2-40B4-BE49-F238E27FC236}">
                    <a16:creationId xmlns:a16="http://schemas.microsoft.com/office/drawing/2014/main" id="{C9681123-826C-DE63-C138-44CCAEF2D1F1}"/>
                  </a:ext>
                </a:extLst>
              </p:cNvPr>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txBody>
              <a:bodyPr/>
              <a:lstStyle/>
              <a:p>
                <a:endParaRPr lang="en-IN" dirty="0"/>
              </a:p>
            </p:txBody>
          </p:sp>
          <p:sp>
            <p:nvSpPr>
              <p:cNvPr id="105" name="TextBox 6">
                <a:extLst>
                  <a:ext uri="{FF2B5EF4-FFF2-40B4-BE49-F238E27FC236}">
                    <a16:creationId xmlns:a16="http://schemas.microsoft.com/office/drawing/2014/main" id="{01E13D04-0F12-B6D9-9E81-B5DFA78AC0D5}"/>
                  </a:ext>
                </a:extLst>
              </p:cNvPr>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6" name="TextBox 9">
              <a:extLst>
                <a:ext uri="{FF2B5EF4-FFF2-40B4-BE49-F238E27FC236}">
                  <a16:creationId xmlns:a16="http://schemas.microsoft.com/office/drawing/2014/main" id="{597BA70C-9F7E-BE4E-2564-5FBB53895C20}"/>
                </a:ext>
              </a:extLst>
            </p:cNvPr>
            <p:cNvSpPr txBox="1"/>
            <p:nvPr/>
          </p:nvSpPr>
          <p:spPr>
            <a:xfrm>
              <a:off x="7461004" y="8096985"/>
              <a:ext cx="2705871" cy="1293303"/>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ITI </a:t>
              </a:r>
            </a:p>
            <a:p>
              <a:pPr marL="0" lvl="0" indent="0" algn="ctr">
                <a:lnSpc>
                  <a:spcPts val="3500"/>
                </a:lnSpc>
                <a:spcBef>
                  <a:spcPct val="0"/>
                </a:spcBef>
              </a:pPr>
              <a:r>
                <a:rPr lang="en-US" sz="2000" dirty="0">
                  <a:solidFill>
                    <a:srgbClr val="000000"/>
                  </a:solidFill>
                  <a:latin typeface="Aileron"/>
                  <a:sym typeface="Aileron"/>
                </a:rPr>
                <a:t>TOOL ROOM OPERATOR</a:t>
              </a:r>
            </a:p>
          </p:txBody>
        </p:sp>
        <p:sp>
          <p:nvSpPr>
            <p:cNvPr id="107" name="TextBox 10">
              <a:extLst>
                <a:ext uri="{FF2B5EF4-FFF2-40B4-BE49-F238E27FC236}">
                  <a16:creationId xmlns:a16="http://schemas.microsoft.com/office/drawing/2014/main" id="{4ED13A40-6641-D81B-9744-F4D92A04005D}"/>
                </a:ext>
              </a:extLst>
            </p:cNvPr>
            <p:cNvSpPr txBox="1"/>
            <p:nvPr/>
          </p:nvSpPr>
          <p:spPr>
            <a:xfrm>
              <a:off x="7338138" y="7394314"/>
              <a:ext cx="2931943" cy="431785"/>
            </a:xfrm>
            <a:prstGeom prst="rect">
              <a:avLst/>
            </a:prstGeom>
          </p:spPr>
          <p:txBody>
            <a:bodyPr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NIRAJ KUMAR</a:t>
              </a:r>
            </a:p>
          </p:txBody>
        </p:sp>
        <p:sp>
          <p:nvSpPr>
            <p:cNvPr id="108" name="AutoShape 11">
              <a:extLst>
                <a:ext uri="{FF2B5EF4-FFF2-40B4-BE49-F238E27FC236}">
                  <a16:creationId xmlns:a16="http://schemas.microsoft.com/office/drawing/2014/main" id="{A00DDE5F-5234-38C0-116A-55792BAE883E}"/>
                </a:ext>
              </a:extLst>
            </p:cNvPr>
            <p:cNvSpPr/>
            <p:nvPr/>
          </p:nvSpPr>
          <p:spPr>
            <a:xfrm flipH="1">
              <a:off x="8506483" y="7895956"/>
              <a:ext cx="595251" cy="0"/>
            </a:xfrm>
            <a:prstGeom prst="line">
              <a:avLst/>
            </a:prstGeom>
            <a:ln w="28575" cap="flat">
              <a:solidFill>
                <a:srgbClr val="000000"/>
              </a:solidFill>
              <a:prstDash val="solid"/>
              <a:headEnd type="none" w="sm" len="sm"/>
              <a:tailEnd type="none" w="sm" len="sm"/>
            </a:ln>
          </p:spPr>
        </p:sp>
      </p:grpSp>
      <p:grpSp>
        <p:nvGrpSpPr>
          <p:cNvPr id="146" name="Group 145">
            <a:extLst>
              <a:ext uri="{FF2B5EF4-FFF2-40B4-BE49-F238E27FC236}">
                <a16:creationId xmlns:a16="http://schemas.microsoft.com/office/drawing/2014/main" id="{8FBF968E-D415-CD23-7538-422DD458069A}"/>
              </a:ext>
            </a:extLst>
          </p:cNvPr>
          <p:cNvGrpSpPr/>
          <p:nvPr/>
        </p:nvGrpSpPr>
        <p:grpSpPr>
          <a:xfrm>
            <a:off x="3975326" y="6962399"/>
            <a:ext cx="3086102" cy="3063637"/>
            <a:chOff x="3975326" y="6962399"/>
            <a:chExt cx="3086102" cy="3063637"/>
          </a:xfrm>
        </p:grpSpPr>
        <p:grpSp>
          <p:nvGrpSpPr>
            <p:cNvPr id="114" name="Group 20">
              <a:extLst>
                <a:ext uri="{FF2B5EF4-FFF2-40B4-BE49-F238E27FC236}">
                  <a16:creationId xmlns:a16="http://schemas.microsoft.com/office/drawing/2014/main" id="{143799D5-61DA-2EFE-41FA-9986BA3B6DEF}"/>
                </a:ext>
              </a:extLst>
            </p:cNvPr>
            <p:cNvGrpSpPr/>
            <p:nvPr/>
          </p:nvGrpSpPr>
          <p:grpSpPr>
            <a:xfrm>
              <a:off x="3975328" y="6962399"/>
              <a:ext cx="3086100" cy="3063637"/>
              <a:chOff x="0" y="0"/>
              <a:chExt cx="812800" cy="1060746"/>
            </a:xfrm>
          </p:grpSpPr>
          <p:sp>
            <p:nvSpPr>
              <p:cNvPr id="115" name="Freeform 21">
                <a:extLst>
                  <a:ext uri="{FF2B5EF4-FFF2-40B4-BE49-F238E27FC236}">
                    <a16:creationId xmlns:a16="http://schemas.microsoft.com/office/drawing/2014/main" id="{7E399C84-2A1E-98FF-B7A1-8A75391669F6}"/>
                  </a:ext>
                </a:extLst>
              </p:cNvPr>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116" name="TextBox 22">
                <a:extLst>
                  <a:ext uri="{FF2B5EF4-FFF2-40B4-BE49-F238E27FC236}">
                    <a16:creationId xmlns:a16="http://schemas.microsoft.com/office/drawing/2014/main" id="{612B0700-74C7-8699-0332-10CC42296170}"/>
                  </a:ext>
                </a:extLst>
              </p:cNvPr>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7" name="TextBox 25">
              <a:extLst>
                <a:ext uri="{FF2B5EF4-FFF2-40B4-BE49-F238E27FC236}">
                  <a16:creationId xmlns:a16="http://schemas.microsoft.com/office/drawing/2014/main" id="{C7E61615-0295-F84C-23AF-CB5CE52D61DD}"/>
                </a:ext>
              </a:extLst>
            </p:cNvPr>
            <p:cNvSpPr txBox="1"/>
            <p:nvPr/>
          </p:nvSpPr>
          <p:spPr>
            <a:xfrm>
              <a:off x="4205323" y="8032616"/>
              <a:ext cx="2654661" cy="1293303"/>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+2</a:t>
              </a:r>
            </a:p>
            <a:p>
              <a:pPr marL="0" lvl="0" indent="0" algn="ctr">
                <a:lnSpc>
                  <a:spcPts val="3500"/>
                </a:lnSpc>
                <a:spcBef>
                  <a:spcPct val="0"/>
                </a:spcBef>
              </a:pPr>
              <a:r>
                <a:rPr lang="en-US" sz="2000" dirty="0">
                  <a:solidFill>
                    <a:srgbClr val="000000"/>
                  </a:solidFill>
                  <a:latin typeface="Aileron"/>
                  <a:ea typeface="Aileron"/>
                  <a:cs typeface="Aileron"/>
                  <a:sym typeface="Aileron"/>
                </a:rPr>
                <a:t>TOOL ROOM OPERATOR</a:t>
              </a:r>
            </a:p>
          </p:txBody>
        </p:sp>
        <p:sp>
          <p:nvSpPr>
            <p:cNvPr id="118" name="TextBox 26">
              <a:extLst>
                <a:ext uri="{FF2B5EF4-FFF2-40B4-BE49-F238E27FC236}">
                  <a16:creationId xmlns:a16="http://schemas.microsoft.com/office/drawing/2014/main" id="{4C6D0043-48FD-59A7-A715-501545EE6A31}"/>
                </a:ext>
              </a:extLst>
            </p:cNvPr>
            <p:cNvSpPr txBox="1"/>
            <p:nvPr/>
          </p:nvSpPr>
          <p:spPr>
            <a:xfrm>
              <a:off x="3975326" y="7416432"/>
              <a:ext cx="3086100" cy="431785"/>
            </a:xfrm>
            <a:prstGeom prst="rect">
              <a:avLst/>
            </a:prstGeom>
          </p:spPr>
          <p:txBody>
            <a:bodyPr wrap="square"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RANJAN</a:t>
              </a:r>
            </a:p>
          </p:txBody>
        </p:sp>
        <p:sp>
          <p:nvSpPr>
            <p:cNvPr id="119" name="AutoShape 27">
              <a:extLst>
                <a:ext uri="{FF2B5EF4-FFF2-40B4-BE49-F238E27FC236}">
                  <a16:creationId xmlns:a16="http://schemas.microsoft.com/office/drawing/2014/main" id="{C92465A8-36DC-DD9E-C233-6E4D0AAE478E}"/>
                </a:ext>
              </a:extLst>
            </p:cNvPr>
            <p:cNvSpPr/>
            <p:nvPr/>
          </p:nvSpPr>
          <p:spPr>
            <a:xfrm flipH="1">
              <a:off x="5087458" y="7891314"/>
              <a:ext cx="595251" cy="0"/>
            </a:xfrm>
            <a:prstGeom prst="line">
              <a:avLst/>
            </a:prstGeom>
            <a:ln w="28575" cap="flat">
              <a:solidFill>
                <a:srgbClr val="000000"/>
              </a:solidFill>
              <a:prstDash val="solid"/>
              <a:headEnd type="none" w="sm" len="sm"/>
              <a:tailEnd type="none" w="sm" len="sm"/>
            </a:ln>
          </p:spPr>
        </p:sp>
      </p:grpSp>
      <p:grpSp>
        <p:nvGrpSpPr>
          <p:cNvPr id="150" name="Group 149">
            <a:extLst>
              <a:ext uri="{FF2B5EF4-FFF2-40B4-BE49-F238E27FC236}">
                <a16:creationId xmlns:a16="http://schemas.microsoft.com/office/drawing/2014/main" id="{7F551014-B861-6F31-7A54-C8F78EDD5D75}"/>
              </a:ext>
            </a:extLst>
          </p:cNvPr>
          <p:cNvGrpSpPr/>
          <p:nvPr/>
        </p:nvGrpSpPr>
        <p:grpSpPr>
          <a:xfrm>
            <a:off x="10505317" y="6949993"/>
            <a:ext cx="3086100" cy="3063637"/>
            <a:chOff x="10505317" y="6949993"/>
            <a:chExt cx="3086100" cy="3063637"/>
          </a:xfrm>
        </p:grpSpPr>
        <p:grpSp>
          <p:nvGrpSpPr>
            <p:cNvPr id="120" name="Group 29">
              <a:extLst>
                <a:ext uri="{FF2B5EF4-FFF2-40B4-BE49-F238E27FC236}">
                  <a16:creationId xmlns:a16="http://schemas.microsoft.com/office/drawing/2014/main" id="{D46B83B3-151E-2045-C9A3-F1D872CE722C}"/>
                </a:ext>
              </a:extLst>
            </p:cNvPr>
            <p:cNvGrpSpPr/>
            <p:nvPr/>
          </p:nvGrpSpPr>
          <p:grpSpPr>
            <a:xfrm>
              <a:off x="10505317" y="6949993"/>
              <a:ext cx="3086100" cy="3063637"/>
              <a:chOff x="0" y="0"/>
              <a:chExt cx="812800" cy="1060746"/>
            </a:xfrm>
          </p:grpSpPr>
          <p:sp>
            <p:nvSpPr>
              <p:cNvPr id="121" name="Freeform 30">
                <a:extLst>
                  <a:ext uri="{FF2B5EF4-FFF2-40B4-BE49-F238E27FC236}">
                    <a16:creationId xmlns:a16="http://schemas.microsoft.com/office/drawing/2014/main" id="{04EA9A3A-F43C-C592-D6EB-34508AA56C88}"/>
                  </a:ext>
                </a:extLst>
              </p:cNvPr>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txBody>
              <a:bodyPr/>
              <a:lstStyle/>
              <a:p>
                <a:endParaRPr lang="en-IN" dirty="0"/>
              </a:p>
            </p:txBody>
          </p:sp>
          <p:sp>
            <p:nvSpPr>
              <p:cNvPr id="122" name="TextBox 31">
                <a:extLst>
                  <a:ext uri="{FF2B5EF4-FFF2-40B4-BE49-F238E27FC236}">
                    <a16:creationId xmlns:a16="http://schemas.microsoft.com/office/drawing/2014/main" id="{A1471F8D-452B-3473-D9FC-0189A13CA91E}"/>
                  </a:ext>
                </a:extLst>
              </p:cNvPr>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4" name="AutoShape 35">
              <a:extLst>
                <a:ext uri="{FF2B5EF4-FFF2-40B4-BE49-F238E27FC236}">
                  <a16:creationId xmlns:a16="http://schemas.microsoft.com/office/drawing/2014/main" id="{75DD4CA0-10FC-7421-F18D-4591557E1B8D}"/>
                </a:ext>
              </a:extLst>
            </p:cNvPr>
            <p:cNvSpPr/>
            <p:nvPr/>
          </p:nvSpPr>
          <p:spPr>
            <a:xfrm flipH="1">
              <a:off x="11648043" y="7886104"/>
              <a:ext cx="595251" cy="0"/>
            </a:xfrm>
            <a:prstGeom prst="line">
              <a:avLst/>
            </a:prstGeom>
            <a:ln w="28575" cap="flat">
              <a:solidFill>
                <a:srgbClr val="000000"/>
              </a:solidFill>
              <a:prstDash val="solid"/>
              <a:headEnd type="none" w="sm" len="sm"/>
              <a:tailEnd type="none" w="sm" len="sm"/>
            </a:ln>
          </p:spPr>
        </p:sp>
        <p:sp>
          <p:nvSpPr>
            <p:cNvPr id="123" name="TextBox 34">
              <a:extLst>
                <a:ext uri="{FF2B5EF4-FFF2-40B4-BE49-F238E27FC236}">
                  <a16:creationId xmlns:a16="http://schemas.microsoft.com/office/drawing/2014/main" id="{49447BC5-B7C9-FC66-AF7F-8775697257A6}"/>
                </a:ext>
              </a:extLst>
            </p:cNvPr>
            <p:cNvSpPr txBox="1"/>
            <p:nvPr/>
          </p:nvSpPr>
          <p:spPr>
            <a:xfrm>
              <a:off x="10540725" y="7447201"/>
              <a:ext cx="3015284" cy="431785"/>
            </a:xfrm>
            <a:prstGeom prst="rect">
              <a:avLst/>
            </a:prstGeom>
          </p:spPr>
          <p:txBody>
            <a:bodyPr lIns="0" tIns="0" rIns="0" bIns="0" rtlCol="0" anchor="t">
              <a:spAutoFit/>
            </a:bodyPr>
            <a:lstStyle/>
            <a:p>
              <a:pPr marL="0" lvl="0" indent="0" algn="ctr">
                <a:lnSpc>
                  <a:spcPts val="3640"/>
                </a:lnSpc>
                <a:spcBef>
                  <a:spcPct val="0"/>
                </a:spcBef>
              </a:pPr>
              <a:r>
                <a:rPr lang="en-US" sz="2400" spc="130" dirty="0">
                  <a:solidFill>
                    <a:srgbClr val="000000"/>
                  </a:solidFill>
                  <a:latin typeface="Archivo Black"/>
                  <a:ea typeface="Archivo Black"/>
                  <a:cs typeface="Archivo Black"/>
                  <a:sym typeface="Archivo Black"/>
                </a:rPr>
                <a:t>UMASHANKAR</a:t>
              </a:r>
            </a:p>
          </p:txBody>
        </p:sp>
        <p:sp>
          <p:nvSpPr>
            <p:cNvPr id="125" name="TextBox 36">
              <a:extLst>
                <a:ext uri="{FF2B5EF4-FFF2-40B4-BE49-F238E27FC236}">
                  <a16:creationId xmlns:a16="http://schemas.microsoft.com/office/drawing/2014/main" id="{CD704651-F219-E30F-D5E9-7A60176E5E72}"/>
                </a:ext>
              </a:extLst>
            </p:cNvPr>
            <p:cNvSpPr txBox="1"/>
            <p:nvPr/>
          </p:nvSpPr>
          <p:spPr>
            <a:xfrm>
              <a:off x="10714729" y="8017869"/>
              <a:ext cx="2654661" cy="1308050"/>
            </a:xfrm>
            <a:prstGeom prst="rect">
              <a:avLst/>
            </a:prstGeom>
          </p:spPr>
          <p:txBody>
            <a:bodyPr lIns="0" tIns="0" rIns="0" bIns="0" rtlCol="0" anchor="t">
              <a:spAutoFit/>
            </a:bodyPr>
            <a:lstStyle/>
            <a:p>
              <a:pPr marL="0" lvl="0" indent="0" algn="ctr">
                <a:lnSpc>
                  <a:spcPts val="3500"/>
                </a:lnSpc>
                <a:spcBef>
                  <a:spcPct val="0"/>
                </a:spcBef>
              </a:pPr>
              <a:r>
                <a:rPr lang="en-US" sz="2500" dirty="0">
                  <a:solidFill>
                    <a:srgbClr val="000000"/>
                  </a:solidFill>
                  <a:latin typeface="Aileron"/>
                  <a:ea typeface="Aileron"/>
                  <a:cs typeface="Aileron"/>
                  <a:sym typeface="Aileron"/>
                </a:rPr>
                <a:t>ITI</a:t>
              </a:r>
            </a:p>
            <a:p>
              <a:pPr marL="0" lvl="0" indent="0" algn="ctr">
                <a:lnSpc>
                  <a:spcPts val="3500"/>
                </a:lnSpc>
                <a:spcBef>
                  <a:spcPct val="0"/>
                </a:spcBef>
              </a:pPr>
              <a:r>
                <a:rPr lang="en-US" sz="2000" dirty="0">
                  <a:solidFill>
                    <a:srgbClr val="000000"/>
                  </a:solidFill>
                  <a:latin typeface="Aileron"/>
                  <a:sym typeface="Aileron"/>
                </a:rPr>
                <a:t>TOOL ROOM OPERATOR</a:t>
              </a:r>
            </a:p>
          </p:txBody>
        </p:sp>
      </p:grpSp>
      <p:grpSp>
        <p:nvGrpSpPr>
          <p:cNvPr id="147" name="Group 146">
            <a:extLst>
              <a:ext uri="{FF2B5EF4-FFF2-40B4-BE49-F238E27FC236}">
                <a16:creationId xmlns:a16="http://schemas.microsoft.com/office/drawing/2014/main" id="{438C25D3-33E2-B1D2-17C7-16FBEE750152}"/>
              </a:ext>
            </a:extLst>
          </p:cNvPr>
          <p:cNvGrpSpPr/>
          <p:nvPr/>
        </p:nvGrpSpPr>
        <p:grpSpPr>
          <a:xfrm>
            <a:off x="673497" y="6953796"/>
            <a:ext cx="3086100" cy="3063637"/>
            <a:chOff x="673497" y="6953796"/>
            <a:chExt cx="3086100" cy="3063637"/>
          </a:xfrm>
        </p:grpSpPr>
        <p:grpSp>
          <p:nvGrpSpPr>
            <p:cNvPr id="109" name="Group 12">
              <a:extLst>
                <a:ext uri="{FF2B5EF4-FFF2-40B4-BE49-F238E27FC236}">
                  <a16:creationId xmlns:a16="http://schemas.microsoft.com/office/drawing/2014/main" id="{26EA27D8-605C-C0CD-8D34-140A6E0A571E}"/>
                </a:ext>
              </a:extLst>
            </p:cNvPr>
            <p:cNvGrpSpPr/>
            <p:nvPr/>
          </p:nvGrpSpPr>
          <p:grpSpPr>
            <a:xfrm>
              <a:off x="673497" y="6953796"/>
              <a:ext cx="3086100" cy="3063637"/>
              <a:chOff x="0" y="0"/>
              <a:chExt cx="812800" cy="1060746"/>
            </a:xfrm>
          </p:grpSpPr>
          <p:sp>
            <p:nvSpPr>
              <p:cNvPr id="110" name="Freeform 13">
                <a:extLst>
                  <a:ext uri="{FF2B5EF4-FFF2-40B4-BE49-F238E27FC236}">
                    <a16:creationId xmlns:a16="http://schemas.microsoft.com/office/drawing/2014/main" id="{8347CE27-E8DC-0109-9122-7CB5E26B9449}"/>
                  </a:ext>
                </a:extLst>
              </p:cNvPr>
              <p:cNvSpPr/>
              <p:nvPr/>
            </p:nvSpPr>
            <p:spPr>
              <a:xfrm>
                <a:off x="0" y="0"/>
                <a:ext cx="812800" cy="1060746"/>
              </a:xfrm>
              <a:custGeom>
                <a:avLst/>
                <a:gdLst/>
                <a:ahLst/>
                <a:cxnLst/>
                <a:rect l="l" t="t" r="r" b="b"/>
                <a:pathLst>
                  <a:path w="812800" h="1060746">
                    <a:moveTo>
                      <a:pt x="0" y="0"/>
                    </a:moveTo>
                    <a:lnTo>
                      <a:pt x="812800" y="0"/>
                    </a:lnTo>
                    <a:lnTo>
                      <a:pt x="812800" y="1060746"/>
                    </a:lnTo>
                    <a:lnTo>
                      <a:pt x="0" y="1060746"/>
                    </a:lnTo>
                    <a:close/>
                  </a:path>
                </a:pathLst>
              </a:custGeom>
              <a:solidFill>
                <a:srgbClr val="FFCE08">
                  <a:alpha val="71765"/>
                </a:srgbClr>
              </a:solidFill>
              <a:ln cap="sq">
                <a:noFill/>
                <a:prstDash val="solid"/>
                <a:miter/>
              </a:ln>
            </p:spPr>
          </p:sp>
          <p:sp>
            <p:nvSpPr>
              <p:cNvPr id="111" name="TextBox 14">
                <a:extLst>
                  <a:ext uri="{FF2B5EF4-FFF2-40B4-BE49-F238E27FC236}">
                    <a16:creationId xmlns:a16="http://schemas.microsoft.com/office/drawing/2014/main" id="{5008F5AB-78D0-B73B-DC95-89A7CE8BC8BD}"/>
                  </a:ext>
                </a:extLst>
              </p:cNvPr>
              <p:cNvSpPr txBox="1"/>
              <p:nvPr/>
            </p:nvSpPr>
            <p:spPr>
              <a:xfrm>
                <a:off x="0" y="-38100"/>
                <a:ext cx="812800" cy="10988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2" name="TextBox 18">
              <a:extLst>
                <a:ext uri="{FF2B5EF4-FFF2-40B4-BE49-F238E27FC236}">
                  <a16:creationId xmlns:a16="http://schemas.microsoft.com/office/drawing/2014/main" id="{C5363679-D896-401F-F114-2D8DA63BA949}"/>
                </a:ext>
              </a:extLst>
            </p:cNvPr>
            <p:cNvSpPr txBox="1"/>
            <p:nvPr/>
          </p:nvSpPr>
          <p:spPr>
            <a:xfrm>
              <a:off x="736427" y="7381572"/>
              <a:ext cx="2960238" cy="438903"/>
            </a:xfrm>
            <a:prstGeom prst="rect">
              <a:avLst/>
            </a:prstGeom>
          </p:spPr>
          <p:txBody>
            <a:bodyPr wrap="square" lIns="0" tIns="0" rIns="0" bIns="0" rtlCol="0" anchor="t">
              <a:spAutoFit/>
            </a:bodyPr>
            <a:lstStyle/>
            <a:p>
              <a:pPr marL="0" lvl="0" indent="0" algn="ctr">
                <a:lnSpc>
                  <a:spcPts val="3640"/>
                </a:lnSpc>
                <a:spcBef>
                  <a:spcPct val="0"/>
                </a:spcBef>
              </a:pPr>
              <a:r>
                <a:rPr lang="en-US" sz="2600" spc="130" dirty="0">
                  <a:solidFill>
                    <a:srgbClr val="000000"/>
                  </a:solidFill>
                  <a:latin typeface="Archivo Black"/>
                  <a:ea typeface="Archivo Black"/>
                  <a:cs typeface="Archivo Black"/>
                  <a:sym typeface="Archivo Black"/>
                </a:rPr>
                <a:t>KRISHU</a:t>
              </a:r>
            </a:p>
          </p:txBody>
        </p:sp>
        <p:sp>
          <p:nvSpPr>
            <p:cNvPr id="113" name="AutoShape 19">
              <a:extLst>
                <a:ext uri="{FF2B5EF4-FFF2-40B4-BE49-F238E27FC236}">
                  <a16:creationId xmlns:a16="http://schemas.microsoft.com/office/drawing/2014/main" id="{C9D24FDA-93C8-22A3-1F64-AEA3AD28AB02}"/>
                </a:ext>
              </a:extLst>
            </p:cNvPr>
            <p:cNvSpPr/>
            <p:nvPr/>
          </p:nvSpPr>
          <p:spPr>
            <a:xfrm flipH="1">
              <a:off x="1890265" y="7956978"/>
              <a:ext cx="595251" cy="0"/>
            </a:xfrm>
            <a:prstGeom prst="line">
              <a:avLst/>
            </a:prstGeom>
            <a:ln w="28575" cap="flat">
              <a:solidFill>
                <a:srgbClr val="000000"/>
              </a:solidFill>
              <a:prstDash val="solid"/>
              <a:headEnd type="none" w="sm" len="sm"/>
              <a:tailEnd type="none" w="sm" len="sm"/>
            </a:ln>
          </p:spPr>
        </p:sp>
        <p:sp>
          <p:nvSpPr>
            <p:cNvPr id="126" name="TextBox 125">
              <a:extLst>
                <a:ext uri="{FF2B5EF4-FFF2-40B4-BE49-F238E27FC236}">
                  <a16:creationId xmlns:a16="http://schemas.microsoft.com/office/drawing/2014/main" id="{AEA3D205-9ABD-A818-34F7-9040675C376A}"/>
                </a:ext>
              </a:extLst>
            </p:cNvPr>
            <p:cNvSpPr txBox="1"/>
            <p:nvPr/>
          </p:nvSpPr>
          <p:spPr>
            <a:xfrm>
              <a:off x="901461" y="8096985"/>
              <a:ext cx="2596582" cy="1387559"/>
            </a:xfrm>
            <a:prstGeom prst="rect">
              <a:avLst/>
            </a:prstGeom>
            <a:noFill/>
          </p:spPr>
          <p:txBody>
            <a:bodyPr wrap="square" rtlCol="0">
              <a:spAutoFit/>
            </a:bodyPr>
            <a:lstStyle/>
            <a:p>
              <a:pPr algn="ctr">
                <a:lnSpc>
                  <a:spcPts val="3500"/>
                </a:lnSpc>
                <a:spcBef>
                  <a:spcPct val="0"/>
                </a:spcBef>
              </a:pPr>
              <a:r>
                <a:rPr lang="en-US" sz="2500" dirty="0">
                  <a:solidFill>
                    <a:srgbClr val="000000"/>
                  </a:solidFill>
                  <a:latin typeface="Aileron"/>
                </a:rPr>
                <a:t>+2 </a:t>
              </a:r>
            </a:p>
            <a:p>
              <a:pPr algn="ctr">
                <a:lnSpc>
                  <a:spcPts val="3500"/>
                </a:lnSpc>
                <a:spcBef>
                  <a:spcPct val="0"/>
                </a:spcBef>
              </a:pPr>
              <a:r>
                <a:rPr lang="en-US" sz="2000" dirty="0">
                  <a:solidFill>
                    <a:srgbClr val="000000"/>
                  </a:solidFill>
                  <a:latin typeface="Aileron"/>
                </a:rPr>
                <a:t>TOOL ROOM </a:t>
              </a:r>
            </a:p>
            <a:p>
              <a:pPr algn="ctr">
                <a:lnSpc>
                  <a:spcPts val="3500"/>
                </a:lnSpc>
                <a:spcBef>
                  <a:spcPct val="0"/>
                </a:spcBef>
              </a:pPr>
              <a:r>
                <a:rPr lang="en-US" sz="2000" dirty="0">
                  <a:solidFill>
                    <a:srgbClr val="000000"/>
                  </a:solidFill>
                  <a:latin typeface="Aileron"/>
                </a:rPr>
                <a:t>OPERATOR</a:t>
              </a:r>
              <a:endParaRPr lang="en-IN" sz="2000" dirty="0">
                <a:solidFill>
                  <a:srgbClr val="000000"/>
                </a:solidFill>
                <a:latin typeface="Aileron"/>
              </a:endParaRPr>
            </a:p>
          </p:txBody>
        </p:sp>
      </p:grpSp>
      <p:sp>
        <p:nvSpPr>
          <p:cNvPr id="133" name="TextBox 132">
            <a:extLst>
              <a:ext uri="{FF2B5EF4-FFF2-40B4-BE49-F238E27FC236}">
                <a16:creationId xmlns:a16="http://schemas.microsoft.com/office/drawing/2014/main" id="{14258733-DF93-0698-EE2B-0F4FD82855C9}"/>
              </a:ext>
            </a:extLst>
          </p:cNvPr>
          <p:cNvSpPr txBox="1"/>
          <p:nvPr/>
        </p:nvSpPr>
        <p:spPr>
          <a:xfrm>
            <a:off x="14478000" y="9436912"/>
            <a:ext cx="4008076" cy="369332"/>
          </a:xfrm>
          <a:prstGeom prst="rect">
            <a:avLst/>
          </a:prstGeom>
          <a:noFill/>
        </p:spPr>
        <p:txBody>
          <a:bodyPr wrap="square" rtlCol="0">
            <a:spAutoFit/>
          </a:bodyPr>
          <a:lstStyle/>
          <a:p>
            <a:r>
              <a:rPr lang="en-US" dirty="0"/>
              <a:t>AND COUNTING………………..</a:t>
            </a:r>
            <a:endParaRPr lang="en-IN" dirty="0"/>
          </a:p>
        </p:txBody>
      </p:sp>
    </p:spTree>
    <p:extLst>
      <p:ext uri="{BB962C8B-B14F-4D97-AF65-F5344CB8AC3E}">
        <p14:creationId xmlns:p14="http://schemas.microsoft.com/office/powerpoint/2010/main" val="247574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Tm="5000">
        <p159:morph option="byObject"/>
      </p:transition>
    </mc:Choice>
    <mc:Fallback xmlns="">
      <p:transition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circle(in)">
                                      <p:cBhvr>
                                        <p:cTn id="11" dur="2000"/>
                                        <p:tgtEl>
                                          <p:spTgt spid="28"/>
                                        </p:tgtEl>
                                      </p:cBhvr>
                                    </p:animEffect>
                                  </p:childTnLst>
                                </p:cTn>
                              </p:par>
                            </p:childTnLst>
                          </p:cTn>
                        </p:par>
                        <p:par>
                          <p:cTn id="12" fill="hold">
                            <p:stCondLst>
                              <p:cond delay="4000"/>
                            </p:stCondLst>
                            <p:childTnLst>
                              <p:par>
                                <p:cTn id="13" presetID="2" presetClass="entr" presetSubtype="4"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 calcmode="lin" valueType="num">
                                      <p:cBhvr additive="base">
                                        <p:cTn id="15" dur="500" fill="hold"/>
                                        <p:tgtEl>
                                          <p:spTgt spid="148"/>
                                        </p:tgtEl>
                                        <p:attrNameLst>
                                          <p:attrName>ppt_x</p:attrName>
                                        </p:attrNameLst>
                                      </p:cBhvr>
                                      <p:tavLst>
                                        <p:tav tm="0">
                                          <p:val>
                                            <p:strVal val="#ppt_x"/>
                                          </p:val>
                                        </p:tav>
                                        <p:tav tm="100000">
                                          <p:val>
                                            <p:strVal val="#ppt_x"/>
                                          </p:val>
                                        </p:tav>
                                      </p:tavLst>
                                    </p:anim>
                                    <p:anim calcmode="lin" valueType="num">
                                      <p:cBhvr additive="base">
                                        <p:cTn id="16" dur="500" fill="hold"/>
                                        <p:tgtEl>
                                          <p:spTgt spid="148"/>
                                        </p:tgtEl>
                                        <p:attrNameLst>
                                          <p:attrName>ppt_y</p:attrName>
                                        </p:attrNameLst>
                                      </p:cBhvr>
                                      <p:tavLst>
                                        <p:tav tm="0">
                                          <p:val>
                                            <p:strVal val="1+#ppt_h/2"/>
                                          </p:val>
                                        </p:tav>
                                        <p:tav tm="100000">
                                          <p:val>
                                            <p:strVal val="#ppt_y"/>
                                          </p:val>
                                        </p:tav>
                                      </p:tavLst>
                                    </p:anim>
                                  </p:childTnLst>
                                </p:cTn>
                              </p:par>
                            </p:childTnLst>
                          </p:cTn>
                        </p:par>
                        <p:par>
                          <p:cTn id="17" fill="hold">
                            <p:stCondLst>
                              <p:cond delay="4500"/>
                            </p:stCondLst>
                            <p:childTnLst>
                              <p:par>
                                <p:cTn id="18" presetID="2" presetClass="entr" presetSubtype="4" fill="hold" nodeType="afterEffect">
                                  <p:stCondLst>
                                    <p:cond delay="0"/>
                                  </p:stCondLst>
                                  <p:childTnLst>
                                    <p:set>
                                      <p:cBhvr>
                                        <p:cTn id="19" dur="1" fill="hold">
                                          <p:stCondLst>
                                            <p:cond delay="0"/>
                                          </p:stCondLst>
                                        </p:cTn>
                                        <p:tgtEl>
                                          <p:spTgt spid="136"/>
                                        </p:tgtEl>
                                        <p:attrNameLst>
                                          <p:attrName>style.visibility</p:attrName>
                                        </p:attrNameLst>
                                      </p:cBhvr>
                                      <p:to>
                                        <p:strVal val="visible"/>
                                      </p:to>
                                    </p:set>
                                    <p:anim calcmode="lin" valueType="num">
                                      <p:cBhvr additive="base">
                                        <p:cTn id="20" dur="500" fill="hold"/>
                                        <p:tgtEl>
                                          <p:spTgt spid="136"/>
                                        </p:tgtEl>
                                        <p:attrNameLst>
                                          <p:attrName>ppt_x</p:attrName>
                                        </p:attrNameLst>
                                      </p:cBhvr>
                                      <p:tavLst>
                                        <p:tav tm="0">
                                          <p:val>
                                            <p:strVal val="#ppt_x"/>
                                          </p:val>
                                        </p:tav>
                                        <p:tav tm="100000">
                                          <p:val>
                                            <p:strVal val="#ppt_x"/>
                                          </p:val>
                                        </p:tav>
                                      </p:tavLst>
                                    </p:anim>
                                    <p:anim calcmode="lin" valueType="num">
                                      <p:cBhvr additive="base">
                                        <p:cTn id="21" dur="500" fill="hold"/>
                                        <p:tgtEl>
                                          <p:spTgt spid="136"/>
                                        </p:tgtEl>
                                        <p:attrNameLst>
                                          <p:attrName>ppt_y</p:attrName>
                                        </p:attrNameLst>
                                      </p:cBhvr>
                                      <p:tavLst>
                                        <p:tav tm="0">
                                          <p:val>
                                            <p:strVal val="1+#ppt_h/2"/>
                                          </p:val>
                                        </p:tav>
                                        <p:tav tm="100000">
                                          <p:val>
                                            <p:strVal val="#ppt_y"/>
                                          </p:val>
                                        </p:tav>
                                      </p:tavLst>
                                    </p:anim>
                                  </p:childTnLst>
                                </p:cTn>
                              </p:par>
                            </p:childTnLst>
                          </p:cTn>
                        </p:par>
                        <p:par>
                          <p:cTn id="22" fill="hold">
                            <p:stCondLst>
                              <p:cond delay="5000"/>
                            </p:stCondLst>
                            <p:childTnLst>
                              <p:par>
                                <p:cTn id="23" presetID="2" presetClass="entr" presetSubtype="4" fill="hold" nodeType="afterEffect">
                                  <p:stCondLst>
                                    <p:cond delay="0"/>
                                  </p:stCondLst>
                                  <p:childTnLst>
                                    <p:set>
                                      <p:cBhvr>
                                        <p:cTn id="24" dur="1" fill="hold">
                                          <p:stCondLst>
                                            <p:cond delay="0"/>
                                          </p:stCondLst>
                                        </p:cTn>
                                        <p:tgtEl>
                                          <p:spTgt spid="137"/>
                                        </p:tgtEl>
                                        <p:attrNameLst>
                                          <p:attrName>style.visibility</p:attrName>
                                        </p:attrNameLst>
                                      </p:cBhvr>
                                      <p:to>
                                        <p:strVal val="visible"/>
                                      </p:to>
                                    </p:set>
                                    <p:anim calcmode="lin" valueType="num">
                                      <p:cBhvr additive="base">
                                        <p:cTn id="25" dur="500" fill="hold"/>
                                        <p:tgtEl>
                                          <p:spTgt spid="137"/>
                                        </p:tgtEl>
                                        <p:attrNameLst>
                                          <p:attrName>ppt_x</p:attrName>
                                        </p:attrNameLst>
                                      </p:cBhvr>
                                      <p:tavLst>
                                        <p:tav tm="0">
                                          <p:val>
                                            <p:strVal val="#ppt_x"/>
                                          </p:val>
                                        </p:tav>
                                        <p:tav tm="100000">
                                          <p:val>
                                            <p:strVal val="#ppt_x"/>
                                          </p:val>
                                        </p:tav>
                                      </p:tavLst>
                                    </p:anim>
                                    <p:anim calcmode="lin" valueType="num">
                                      <p:cBhvr additive="base">
                                        <p:cTn id="26" dur="500" fill="hold"/>
                                        <p:tgtEl>
                                          <p:spTgt spid="137"/>
                                        </p:tgtEl>
                                        <p:attrNameLst>
                                          <p:attrName>ppt_y</p:attrName>
                                        </p:attrNameLst>
                                      </p:cBhvr>
                                      <p:tavLst>
                                        <p:tav tm="0">
                                          <p:val>
                                            <p:strVal val="1+#ppt_h/2"/>
                                          </p:val>
                                        </p:tav>
                                        <p:tav tm="100000">
                                          <p:val>
                                            <p:strVal val="#ppt_y"/>
                                          </p:val>
                                        </p:tav>
                                      </p:tavLst>
                                    </p:anim>
                                  </p:childTnLst>
                                </p:cTn>
                              </p:par>
                            </p:childTnLst>
                          </p:cTn>
                        </p:par>
                        <p:par>
                          <p:cTn id="27" fill="hold">
                            <p:stCondLst>
                              <p:cond delay="5500"/>
                            </p:stCondLst>
                            <p:childTnLst>
                              <p:par>
                                <p:cTn id="28" presetID="2" presetClass="entr" presetSubtype="4" fill="hold" nodeType="afterEffect">
                                  <p:stCondLst>
                                    <p:cond delay="0"/>
                                  </p:stCondLst>
                                  <p:childTnLst>
                                    <p:set>
                                      <p:cBhvr>
                                        <p:cTn id="29" dur="1" fill="hold">
                                          <p:stCondLst>
                                            <p:cond delay="0"/>
                                          </p:stCondLst>
                                        </p:cTn>
                                        <p:tgtEl>
                                          <p:spTgt spid="138"/>
                                        </p:tgtEl>
                                        <p:attrNameLst>
                                          <p:attrName>style.visibility</p:attrName>
                                        </p:attrNameLst>
                                      </p:cBhvr>
                                      <p:to>
                                        <p:strVal val="visible"/>
                                      </p:to>
                                    </p:set>
                                    <p:anim calcmode="lin" valueType="num">
                                      <p:cBhvr additive="base">
                                        <p:cTn id="30" dur="500" fill="hold"/>
                                        <p:tgtEl>
                                          <p:spTgt spid="138"/>
                                        </p:tgtEl>
                                        <p:attrNameLst>
                                          <p:attrName>ppt_x</p:attrName>
                                        </p:attrNameLst>
                                      </p:cBhvr>
                                      <p:tavLst>
                                        <p:tav tm="0">
                                          <p:val>
                                            <p:strVal val="#ppt_x"/>
                                          </p:val>
                                        </p:tav>
                                        <p:tav tm="100000">
                                          <p:val>
                                            <p:strVal val="#ppt_x"/>
                                          </p:val>
                                        </p:tav>
                                      </p:tavLst>
                                    </p:anim>
                                    <p:anim calcmode="lin" valueType="num">
                                      <p:cBhvr additive="base">
                                        <p:cTn id="31" dur="500" fill="hold"/>
                                        <p:tgtEl>
                                          <p:spTgt spid="138"/>
                                        </p:tgtEl>
                                        <p:attrNameLst>
                                          <p:attrName>ppt_y</p:attrName>
                                        </p:attrNameLst>
                                      </p:cBhvr>
                                      <p:tavLst>
                                        <p:tav tm="0">
                                          <p:val>
                                            <p:strVal val="1+#ppt_h/2"/>
                                          </p:val>
                                        </p:tav>
                                        <p:tav tm="100000">
                                          <p:val>
                                            <p:strVal val="#ppt_y"/>
                                          </p:val>
                                        </p:tav>
                                      </p:tavLst>
                                    </p:anim>
                                  </p:childTnLst>
                                </p:cTn>
                              </p:par>
                            </p:childTnLst>
                          </p:cTn>
                        </p:par>
                        <p:par>
                          <p:cTn id="32" fill="hold">
                            <p:stCondLst>
                              <p:cond delay="6000"/>
                            </p:stCondLst>
                            <p:childTnLst>
                              <p:par>
                                <p:cTn id="33" presetID="2" presetClass="entr" presetSubtype="4" fill="hold" nodeType="afterEffect">
                                  <p:stCondLst>
                                    <p:cond delay="0"/>
                                  </p:stCondLst>
                                  <p:childTnLst>
                                    <p:set>
                                      <p:cBhvr>
                                        <p:cTn id="34" dur="1" fill="hold">
                                          <p:stCondLst>
                                            <p:cond delay="0"/>
                                          </p:stCondLst>
                                        </p:cTn>
                                        <p:tgtEl>
                                          <p:spTgt spid="139"/>
                                        </p:tgtEl>
                                        <p:attrNameLst>
                                          <p:attrName>style.visibility</p:attrName>
                                        </p:attrNameLst>
                                      </p:cBhvr>
                                      <p:to>
                                        <p:strVal val="visible"/>
                                      </p:to>
                                    </p:set>
                                    <p:anim calcmode="lin" valueType="num">
                                      <p:cBhvr additive="base">
                                        <p:cTn id="35" dur="500" fill="hold"/>
                                        <p:tgtEl>
                                          <p:spTgt spid="139"/>
                                        </p:tgtEl>
                                        <p:attrNameLst>
                                          <p:attrName>ppt_x</p:attrName>
                                        </p:attrNameLst>
                                      </p:cBhvr>
                                      <p:tavLst>
                                        <p:tav tm="0">
                                          <p:val>
                                            <p:strVal val="#ppt_x"/>
                                          </p:val>
                                        </p:tav>
                                        <p:tav tm="100000">
                                          <p:val>
                                            <p:strVal val="#ppt_x"/>
                                          </p:val>
                                        </p:tav>
                                      </p:tavLst>
                                    </p:anim>
                                    <p:anim calcmode="lin" valueType="num">
                                      <p:cBhvr additive="base">
                                        <p:cTn id="36" dur="500" fill="hold"/>
                                        <p:tgtEl>
                                          <p:spTgt spid="139"/>
                                        </p:tgtEl>
                                        <p:attrNameLst>
                                          <p:attrName>ppt_y</p:attrName>
                                        </p:attrNameLst>
                                      </p:cBhvr>
                                      <p:tavLst>
                                        <p:tav tm="0">
                                          <p:val>
                                            <p:strVal val="1+#ppt_h/2"/>
                                          </p:val>
                                        </p:tav>
                                        <p:tav tm="100000">
                                          <p:val>
                                            <p:strVal val="#ppt_y"/>
                                          </p:val>
                                        </p:tav>
                                      </p:tavLst>
                                    </p:anim>
                                  </p:childTnLst>
                                </p:cTn>
                              </p:par>
                            </p:childTnLst>
                          </p:cTn>
                        </p:par>
                        <p:par>
                          <p:cTn id="37" fill="hold">
                            <p:stCondLst>
                              <p:cond delay="6500"/>
                            </p:stCondLst>
                            <p:childTnLst>
                              <p:par>
                                <p:cTn id="38" presetID="42" presetClass="entr" presetSubtype="0" fill="hold" nodeType="afterEffect">
                                  <p:stCondLst>
                                    <p:cond delay="0"/>
                                  </p:stCondLst>
                                  <p:childTnLst>
                                    <p:set>
                                      <p:cBhvr>
                                        <p:cTn id="39" dur="1" fill="hold">
                                          <p:stCondLst>
                                            <p:cond delay="0"/>
                                          </p:stCondLst>
                                        </p:cTn>
                                        <p:tgtEl>
                                          <p:spTgt spid="140"/>
                                        </p:tgtEl>
                                        <p:attrNameLst>
                                          <p:attrName>style.visibility</p:attrName>
                                        </p:attrNameLst>
                                      </p:cBhvr>
                                      <p:to>
                                        <p:strVal val="visible"/>
                                      </p:to>
                                    </p:set>
                                    <p:animEffect transition="in" filter="fade">
                                      <p:cBhvr>
                                        <p:cTn id="40" dur="1000"/>
                                        <p:tgtEl>
                                          <p:spTgt spid="140"/>
                                        </p:tgtEl>
                                      </p:cBhvr>
                                    </p:animEffect>
                                    <p:anim calcmode="lin" valueType="num">
                                      <p:cBhvr>
                                        <p:cTn id="41" dur="1000" fill="hold"/>
                                        <p:tgtEl>
                                          <p:spTgt spid="140"/>
                                        </p:tgtEl>
                                        <p:attrNameLst>
                                          <p:attrName>ppt_x</p:attrName>
                                        </p:attrNameLst>
                                      </p:cBhvr>
                                      <p:tavLst>
                                        <p:tav tm="0">
                                          <p:val>
                                            <p:strVal val="#ppt_x"/>
                                          </p:val>
                                        </p:tav>
                                        <p:tav tm="100000">
                                          <p:val>
                                            <p:strVal val="#ppt_x"/>
                                          </p:val>
                                        </p:tav>
                                      </p:tavLst>
                                    </p:anim>
                                    <p:anim calcmode="lin" valueType="num">
                                      <p:cBhvr>
                                        <p:cTn id="42" dur="1000" fill="hold"/>
                                        <p:tgtEl>
                                          <p:spTgt spid="140"/>
                                        </p:tgtEl>
                                        <p:attrNameLst>
                                          <p:attrName>ppt_y</p:attrName>
                                        </p:attrNameLst>
                                      </p:cBhvr>
                                      <p:tavLst>
                                        <p:tav tm="0">
                                          <p:val>
                                            <p:strVal val="#ppt_y+.1"/>
                                          </p:val>
                                        </p:tav>
                                        <p:tav tm="100000">
                                          <p:val>
                                            <p:strVal val="#ppt_y"/>
                                          </p:val>
                                        </p:tav>
                                      </p:tavLst>
                                    </p:anim>
                                  </p:childTnLst>
                                </p:cTn>
                              </p:par>
                            </p:childTnLst>
                          </p:cTn>
                        </p:par>
                        <p:par>
                          <p:cTn id="43" fill="hold">
                            <p:stCondLst>
                              <p:cond delay="7500"/>
                            </p:stCondLst>
                            <p:childTnLst>
                              <p:par>
                                <p:cTn id="44" presetID="42" presetClass="entr" presetSubtype="0" fill="hold" nodeType="after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1000"/>
                                        <p:tgtEl>
                                          <p:spTgt spid="149"/>
                                        </p:tgtEl>
                                      </p:cBhvr>
                                    </p:animEffect>
                                    <p:anim calcmode="lin" valueType="num">
                                      <p:cBhvr>
                                        <p:cTn id="47" dur="1000" fill="hold"/>
                                        <p:tgtEl>
                                          <p:spTgt spid="149"/>
                                        </p:tgtEl>
                                        <p:attrNameLst>
                                          <p:attrName>ppt_x</p:attrName>
                                        </p:attrNameLst>
                                      </p:cBhvr>
                                      <p:tavLst>
                                        <p:tav tm="0">
                                          <p:val>
                                            <p:strVal val="#ppt_x"/>
                                          </p:val>
                                        </p:tav>
                                        <p:tav tm="100000">
                                          <p:val>
                                            <p:strVal val="#ppt_x"/>
                                          </p:val>
                                        </p:tav>
                                      </p:tavLst>
                                    </p:anim>
                                    <p:anim calcmode="lin" valueType="num">
                                      <p:cBhvr>
                                        <p:cTn id="48" dur="1000" fill="hold"/>
                                        <p:tgtEl>
                                          <p:spTgt spid="149"/>
                                        </p:tgtEl>
                                        <p:attrNameLst>
                                          <p:attrName>ppt_y</p:attrName>
                                        </p:attrNameLst>
                                      </p:cBhvr>
                                      <p:tavLst>
                                        <p:tav tm="0">
                                          <p:val>
                                            <p:strVal val="#ppt_y+.1"/>
                                          </p:val>
                                        </p:tav>
                                        <p:tav tm="100000">
                                          <p:val>
                                            <p:strVal val="#ppt_y"/>
                                          </p:val>
                                        </p:tav>
                                      </p:tavLst>
                                    </p:anim>
                                  </p:childTnLst>
                                </p:cTn>
                              </p:par>
                            </p:childTnLst>
                          </p:cTn>
                        </p:par>
                        <p:par>
                          <p:cTn id="49" fill="hold">
                            <p:stCondLst>
                              <p:cond delay="8500"/>
                            </p:stCondLst>
                            <p:childTnLst>
                              <p:par>
                                <p:cTn id="50" presetID="42" presetClass="entr" presetSubtype="0" fill="hold" nodeType="afterEffect">
                                  <p:stCondLst>
                                    <p:cond delay="0"/>
                                  </p:stCondLst>
                                  <p:childTnLst>
                                    <p:set>
                                      <p:cBhvr>
                                        <p:cTn id="51" dur="1" fill="hold">
                                          <p:stCondLst>
                                            <p:cond delay="0"/>
                                          </p:stCondLst>
                                        </p:cTn>
                                        <p:tgtEl>
                                          <p:spTgt spid="151"/>
                                        </p:tgtEl>
                                        <p:attrNameLst>
                                          <p:attrName>style.visibility</p:attrName>
                                        </p:attrNameLst>
                                      </p:cBhvr>
                                      <p:to>
                                        <p:strVal val="visible"/>
                                      </p:to>
                                    </p:set>
                                    <p:animEffect transition="in" filter="fade">
                                      <p:cBhvr>
                                        <p:cTn id="52" dur="1000"/>
                                        <p:tgtEl>
                                          <p:spTgt spid="151"/>
                                        </p:tgtEl>
                                      </p:cBhvr>
                                    </p:animEffect>
                                    <p:anim calcmode="lin" valueType="num">
                                      <p:cBhvr>
                                        <p:cTn id="53" dur="1000" fill="hold"/>
                                        <p:tgtEl>
                                          <p:spTgt spid="151"/>
                                        </p:tgtEl>
                                        <p:attrNameLst>
                                          <p:attrName>ppt_x</p:attrName>
                                        </p:attrNameLst>
                                      </p:cBhvr>
                                      <p:tavLst>
                                        <p:tav tm="0">
                                          <p:val>
                                            <p:strVal val="#ppt_x"/>
                                          </p:val>
                                        </p:tav>
                                        <p:tav tm="100000">
                                          <p:val>
                                            <p:strVal val="#ppt_x"/>
                                          </p:val>
                                        </p:tav>
                                      </p:tavLst>
                                    </p:anim>
                                    <p:anim calcmode="lin" valueType="num">
                                      <p:cBhvr>
                                        <p:cTn id="54" dur="1000" fill="hold"/>
                                        <p:tgtEl>
                                          <p:spTgt spid="151"/>
                                        </p:tgtEl>
                                        <p:attrNameLst>
                                          <p:attrName>ppt_y</p:attrName>
                                        </p:attrNameLst>
                                      </p:cBhvr>
                                      <p:tavLst>
                                        <p:tav tm="0">
                                          <p:val>
                                            <p:strVal val="#ppt_y+.1"/>
                                          </p:val>
                                        </p:tav>
                                        <p:tav tm="100000">
                                          <p:val>
                                            <p:strVal val="#ppt_y"/>
                                          </p:val>
                                        </p:tav>
                                      </p:tavLst>
                                    </p:anim>
                                  </p:childTnLst>
                                </p:cTn>
                              </p:par>
                            </p:childTnLst>
                          </p:cTn>
                        </p:par>
                        <p:par>
                          <p:cTn id="55" fill="hold">
                            <p:stCondLst>
                              <p:cond delay="9500"/>
                            </p:stCondLst>
                            <p:childTnLst>
                              <p:par>
                                <p:cTn id="56" presetID="42" presetClass="entr" presetSubtype="0" fill="hold" nodeType="afterEffect">
                                  <p:stCondLst>
                                    <p:cond delay="0"/>
                                  </p:stCondLst>
                                  <p:childTnLst>
                                    <p:set>
                                      <p:cBhvr>
                                        <p:cTn id="57" dur="1" fill="hold">
                                          <p:stCondLst>
                                            <p:cond delay="0"/>
                                          </p:stCondLst>
                                        </p:cTn>
                                        <p:tgtEl>
                                          <p:spTgt spid="143"/>
                                        </p:tgtEl>
                                        <p:attrNameLst>
                                          <p:attrName>style.visibility</p:attrName>
                                        </p:attrNameLst>
                                      </p:cBhvr>
                                      <p:to>
                                        <p:strVal val="visible"/>
                                      </p:to>
                                    </p:set>
                                    <p:animEffect transition="in" filter="fade">
                                      <p:cBhvr>
                                        <p:cTn id="58" dur="1000"/>
                                        <p:tgtEl>
                                          <p:spTgt spid="143"/>
                                        </p:tgtEl>
                                      </p:cBhvr>
                                    </p:animEffect>
                                    <p:anim calcmode="lin" valueType="num">
                                      <p:cBhvr>
                                        <p:cTn id="59" dur="1000" fill="hold"/>
                                        <p:tgtEl>
                                          <p:spTgt spid="143"/>
                                        </p:tgtEl>
                                        <p:attrNameLst>
                                          <p:attrName>ppt_x</p:attrName>
                                        </p:attrNameLst>
                                      </p:cBhvr>
                                      <p:tavLst>
                                        <p:tav tm="0">
                                          <p:val>
                                            <p:strVal val="#ppt_x"/>
                                          </p:val>
                                        </p:tav>
                                        <p:tav tm="100000">
                                          <p:val>
                                            <p:strVal val="#ppt_x"/>
                                          </p:val>
                                        </p:tav>
                                      </p:tavLst>
                                    </p:anim>
                                    <p:anim calcmode="lin" valueType="num">
                                      <p:cBhvr>
                                        <p:cTn id="60" dur="1000" fill="hold"/>
                                        <p:tgtEl>
                                          <p:spTgt spid="143"/>
                                        </p:tgtEl>
                                        <p:attrNameLst>
                                          <p:attrName>ppt_y</p:attrName>
                                        </p:attrNameLst>
                                      </p:cBhvr>
                                      <p:tavLst>
                                        <p:tav tm="0">
                                          <p:val>
                                            <p:strVal val="#ppt_y+.1"/>
                                          </p:val>
                                        </p:tav>
                                        <p:tav tm="100000">
                                          <p:val>
                                            <p:strVal val="#ppt_y"/>
                                          </p:val>
                                        </p:tav>
                                      </p:tavLst>
                                    </p:anim>
                                  </p:childTnLst>
                                </p:cTn>
                              </p:par>
                            </p:childTnLst>
                          </p:cTn>
                        </p:par>
                        <p:par>
                          <p:cTn id="61" fill="hold">
                            <p:stCondLst>
                              <p:cond delay="10500"/>
                            </p:stCondLst>
                            <p:childTnLst>
                              <p:par>
                                <p:cTn id="62" presetID="42" presetClass="entr" presetSubtype="0" fill="hold" nodeType="afterEffect">
                                  <p:stCondLst>
                                    <p:cond delay="0"/>
                                  </p:stCondLst>
                                  <p:childTnLst>
                                    <p:set>
                                      <p:cBhvr>
                                        <p:cTn id="63" dur="1" fill="hold">
                                          <p:stCondLst>
                                            <p:cond delay="0"/>
                                          </p:stCondLst>
                                        </p:cTn>
                                        <p:tgtEl>
                                          <p:spTgt spid="141"/>
                                        </p:tgtEl>
                                        <p:attrNameLst>
                                          <p:attrName>style.visibility</p:attrName>
                                        </p:attrNameLst>
                                      </p:cBhvr>
                                      <p:to>
                                        <p:strVal val="visible"/>
                                      </p:to>
                                    </p:set>
                                    <p:animEffect transition="in" filter="fade">
                                      <p:cBhvr>
                                        <p:cTn id="64" dur="1000"/>
                                        <p:tgtEl>
                                          <p:spTgt spid="141"/>
                                        </p:tgtEl>
                                      </p:cBhvr>
                                    </p:animEffect>
                                    <p:anim calcmode="lin" valueType="num">
                                      <p:cBhvr>
                                        <p:cTn id="65" dur="1000" fill="hold"/>
                                        <p:tgtEl>
                                          <p:spTgt spid="141"/>
                                        </p:tgtEl>
                                        <p:attrNameLst>
                                          <p:attrName>ppt_x</p:attrName>
                                        </p:attrNameLst>
                                      </p:cBhvr>
                                      <p:tavLst>
                                        <p:tav tm="0">
                                          <p:val>
                                            <p:strVal val="#ppt_x"/>
                                          </p:val>
                                        </p:tav>
                                        <p:tav tm="100000">
                                          <p:val>
                                            <p:strVal val="#ppt_x"/>
                                          </p:val>
                                        </p:tav>
                                      </p:tavLst>
                                    </p:anim>
                                    <p:anim calcmode="lin" valueType="num">
                                      <p:cBhvr>
                                        <p:cTn id="66" dur="1000" fill="hold"/>
                                        <p:tgtEl>
                                          <p:spTgt spid="141"/>
                                        </p:tgtEl>
                                        <p:attrNameLst>
                                          <p:attrName>ppt_y</p:attrName>
                                        </p:attrNameLst>
                                      </p:cBhvr>
                                      <p:tavLst>
                                        <p:tav tm="0">
                                          <p:val>
                                            <p:strVal val="#ppt_y+.1"/>
                                          </p:val>
                                        </p:tav>
                                        <p:tav tm="100000">
                                          <p:val>
                                            <p:strVal val="#ppt_y"/>
                                          </p:val>
                                        </p:tav>
                                      </p:tavLst>
                                    </p:anim>
                                  </p:childTnLst>
                                </p:cTn>
                              </p:par>
                            </p:childTnLst>
                          </p:cTn>
                        </p:par>
                        <p:par>
                          <p:cTn id="67" fill="hold">
                            <p:stCondLst>
                              <p:cond delay="11500"/>
                            </p:stCondLst>
                            <p:childTnLst>
                              <p:par>
                                <p:cTn id="68" presetID="2" presetClass="entr" presetSubtype="4" fill="hold" nodeType="afterEffect">
                                  <p:stCondLst>
                                    <p:cond delay="0"/>
                                  </p:stCondLst>
                                  <p:childTnLst>
                                    <p:set>
                                      <p:cBhvr>
                                        <p:cTn id="69" dur="1" fill="hold">
                                          <p:stCondLst>
                                            <p:cond delay="0"/>
                                          </p:stCondLst>
                                        </p:cTn>
                                        <p:tgtEl>
                                          <p:spTgt spid="147"/>
                                        </p:tgtEl>
                                        <p:attrNameLst>
                                          <p:attrName>style.visibility</p:attrName>
                                        </p:attrNameLst>
                                      </p:cBhvr>
                                      <p:to>
                                        <p:strVal val="visible"/>
                                      </p:to>
                                    </p:set>
                                    <p:anim calcmode="lin" valueType="num">
                                      <p:cBhvr additive="base">
                                        <p:cTn id="70" dur="500" fill="hold"/>
                                        <p:tgtEl>
                                          <p:spTgt spid="147"/>
                                        </p:tgtEl>
                                        <p:attrNameLst>
                                          <p:attrName>ppt_x</p:attrName>
                                        </p:attrNameLst>
                                      </p:cBhvr>
                                      <p:tavLst>
                                        <p:tav tm="0">
                                          <p:val>
                                            <p:strVal val="#ppt_x"/>
                                          </p:val>
                                        </p:tav>
                                        <p:tav tm="100000">
                                          <p:val>
                                            <p:strVal val="#ppt_x"/>
                                          </p:val>
                                        </p:tav>
                                      </p:tavLst>
                                    </p:anim>
                                    <p:anim calcmode="lin" valueType="num">
                                      <p:cBhvr additive="base">
                                        <p:cTn id="71" dur="500" fill="hold"/>
                                        <p:tgtEl>
                                          <p:spTgt spid="147"/>
                                        </p:tgtEl>
                                        <p:attrNameLst>
                                          <p:attrName>ppt_y</p:attrName>
                                        </p:attrNameLst>
                                      </p:cBhvr>
                                      <p:tavLst>
                                        <p:tav tm="0">
                                          <p:val>
                                            <p:strVal val="1+#ppt_h/2"/>
                                          </p:val>
                                        </p:tav>
                                        <p:tav tm="100000">
                                          <p:val>
                                            <p:strVal val="#ppt_y"/>
                                          </p:val>
                                        </p:tav>
                                      </p:tavLst>
                                    </p:anim>
                                  </p:childTnLst>
                                </p:cTn>
                              </p:par>
                            </p:childTnLst>
                          </p:cTn>
                        </p:par>
                        <p:par>
                          <p:cTn id="72" fill="hold">
                            <p:stCondLst>
                              <p:cond delay="12000"/>
                            </p:stCondLst>
                            <p:childTnLst>
                              <p:par>
                                <p:cTn id="73" presetID="2" presetClass="entr" presetSubtype="4" fill="hold" nodeType="afterEffect">
                                  <p:stCondLst>
                                    <p:cond delay="0"/>
                                  </p:stCondLst>
                                  <p:childTnLst>
                                    <p:set>
                                      <p:cBhvr>
                                        <p:cTn id="74" dur="1" fill="hold">
                                          <p:stCondLst>
                                            <p:cond delay="0"/>
                                          </p:stCondLst>
                                        </p:cTn>
                                        <p:tgtEl>
                                          <p:spTgt spid="146"/>
                                        </p:tgtEl>
                                        <p:attrNameLst>
                                          <p:attrName>style.visibility</p:attrName>
                                        </p:attrNameLst>
                                      </p:cBhvr>
                                      <p:to>
                                        <p:strVal val="visible"/>
                                      </p:to>
                                    </p:set>
                                    <p:anim calcmode="lin" valueType="num">
                                      <p:cBhvr additive="base">
                                        <p:cTn id="75" dur="500" fill="hold"/>
                                        <p:tgtEl>
                                          <p:spTgt spid="146"/>
                                        </p:tgtEl>
                                        <p:attrNameLst>
                                          <p:attrName>ppt_x</p:attrName>
                                        </p:attrNameLst>
                                      </p:cBhvr>
                                      <p:tavLst>
                                        <p:tav tm="0">
                                          <p:val>
                                            <p:strVal val="#ppt_x"/>
                                          </p:val>
                                        </p:tav>
                                        <p:tav tm="100000">
                                          <p:val>
                                            <p:strVal val="#ppt_x"/>
                                          </p:val>
                                        </p:tav>
                                      </p:tavLst>
                                    </p:anim>
                                    <p:anim calcmode="lin" valueType="num">
                                      <p:cBhvr additive="base">
                                        <p:cTn id="76" dur="500" fill="hold"/>
                                        <p:tgtEl>
                                          <p:spTgt spid="146"/>
                                        </p:tgtEl>
                                        <p:attrNameLst>
                                          <p:attrName>ppt_y</p:attrName>
                                        </p:attrNameLst>
                                      </p:cBhvr>
                                      <p:tavLst>
                                        <p:tav tm="0">
                                          <p:val>
                                            <p:strVal val="1+#ppt_h/2"/>
                                          </p:val>
                                        </p:tav>
                                        <p:tav tm="100000">
                                          <p:val>
                                            <p:strVal val="#ppt_y"/>
                                          </p:val>
                                        </p:tav>
                                      </p:tavLst>
                                    </p:anim>
                                  </p:childTnLst>
                                </p:cTn>
                              </p:par>
                            </p:childTnLst>
                          </p:cTn>
                        </p:par>
                        <p:par>
                          <p:cTn id="77" fill="hold">
                            <p:stCondLst>
                              <p:cond delay="12500"/>
                            </p:stCondLst>
                            <p:childTnLst>
                              <p:par>
                                <p:cTn id="78" presetID="2" presetClass="entr" presetSubtype="4" fill="hold" nodeType="afterEffect">
                                  <p:stCondLst>
                                    <p:cond delay="0"/>
                                  </p:stCondLst>
                                  <p:childTnLst>
                                    <p:set>
                                      <p:cBhvr>
                                        <p:cTn id="79" dur="1" fill="hold">
                                          <p:stCondLst>
                                            <p:cond delay="0"/>
                                          </p:stCondLst>
                                        </p:cTn>
                                        <p:tgtEl>
                                          <p:spTgt spid="145"/>
                                        </p:tgtEl>
                                        <p:attrNameLst>
                                          <p:attrName>style.visibility</p:attrName>
                                        </p:attrNameLst>
                                      </p:cBhvr>
                                      <p:to>
                                        <p:strVal val="visible"/>
                                      </p:to>
                                    </p:set>
                                    <p:anim calcmode="lin" valueType="num">
                                      <p:cBhvr additive="base">
                                        <p:cTn id="80" dur="500" fill="hold"/>
                                        <p:tgtEl>
                                          <p:spTgt spid="145"/>
                                        </p:tgtEl>
                                        <p:attrNameLst>
                                          <p:attrName>ppt_x</p:attrName>
                                        </p:attrNameLst>
                                      </p:cBhvr>
                                      <p:tavLst>
                                        <p:tav tm="0">
                                          <p:val>
                                            <p:strVal val="#ppt_x"/>
                                          </p:val>
                                        </p:tav>
                                        <p:tav tm="100000">
                                          <p:val>
                                            <p:strVal val="#ppt_x"/>
                                          </p:val>
                                        </p:tav>
                                      </p:tavLst>
                                    </p:anim>
                                    <p:anim calcmode="lin" valueType="num">
                                      <p:cBhvr additive="base">
                                        <p:cTn id="81" dur="500" fill="hold"/>
                                        <p:tgtEl>
                                          <p:spTgt spid="145"/>
                                        </p:tgtEl>
                                        <p:attrNameLst>
                                          <p:attrName>ppt_y</p:attrName>
                                        </p:attrNameLst>
                                      </p:cBhvr>
                                      <p:tavLst>
                                        <p:tav tm="0">
                                          <p:val>
                                            <p:strVal val="1+#ppt_h/2"/>
                                          </p:val>
                                        </p:tav>
                                        <p:tav tm="100000">
                                          <p:val>
                                            <p:strVal val="#ppt_y"/>
                                          </p:val>
                                        </p:tav>
                                      </p:tavLst>
                                    </p:anim>
                                  </p:childTnLst>
                                </p:cTn>
                              </p:par>
                            </p:childTnLst>
                          </p:cTn>
                        </p:par>
                        <p:par>
                          <p:cTn id="82" fill="hold">
                            <p:stCondLst>
                              <p:cond delay="13000"/>
                            </p:stCondLst>
                            <p:childTnLst>
                              <p:par>
                                <p:cTn id="83" presetID="2" presetClass="entr" presetSubtype="4" fill="hold" nodeType="afterEffect">
                                  <p:stCondLst>
                                    <p:cond delay="0"/>
                                  </p:stCondLst>
                                  <p:childTnLst>
                                    <p:set>
                                      <p:cBhvr>
                                        <p:cTn id="84" dur="1" fill="hold">
                                          <p:stCondLst>
                                            <p:cond delay="0"/>
                                          </p:stCondLst>
                                        </p:cTn>
                                        <p:tgtEl>
                                          <p:spTgt spid="150"/>
                                        </p:tgtEl>
                                        <p:attrNameLst>
                                          <p:attrName>style.visibility</p:attrName>
                                        </p:attrNameLst>
                                      </p:cBhvr>
                                      <p:to>
                                        <p:strVal val="visible"/>
                                      </p:to>
                                    </p:set>
                                    <p:anim calcmode="lin" valueType="num">
                                      <p:cBhvr additive="base">
                                        <p:cTn id="85" dur="500" fill="hold"/>
                                        <p:tgtEl>
                                          <p:spTgt spid="150"/>
                                        </p:tgtEl>
                                        <p:attrNameLst>
                                          <p:attrName>ppt_x</p:attrName>
                                        </p:attrNameLst>
                                      </p:cBhvr>
                                      <p:tavLst>
                                        <p:tav tm="0">
                                          <p:val>
                                            <p:strVal val="#ppt_x"/>
                                          </p:val>
                                        </p:tav>
                                        <p:tav tm="100000">
                                          <p:val>
                                            <p:strVal val="#ppt_x"/>
                                          </p:val>
                                        </p:tav>
                                      </p:tavLst>
                                    </p:anim>
                                    <p:anim calcmode="lin" valueType="num">
                                      <p:cBhvr additive="base">
                                        <p:cTn id="86" dur="500" fill="hold"/>
                                        <p:tgtEl>
                                          <p:spTgt spid="150"/>
                                        </p:tgtEl>
                                        <p:attrNameLst>
                                          <p:attrName>ppt_y</p:attrName>
                                        </p:attrNameLst>
                                      </p:cBhvr>
                                      <p:tavLst>
                                        <p:tav tm="0">
                                          <p:val>
                                            <p:strVal val="1+#ppt_h/2"/>
                                          </p:val>
                                        </p:tav>
                                        <p:tav tm="100000">
                                          <p:val>
                                            <p:strVal val="#ppt_y"/>
                                          </p:val>
                                        </p:tav>
                                      </p:tavLst>
                                    </p:anim>
                                  </p:childTnLst>
                                </p:cTn>
                              </p:par>
                            </p:childTnLst>
                          </p:cTn>
                        </p:par>
                        <p:par>
                          <p:cTn id="87" fill="hold">
                            <p:stCondLst>
                              <p:cond delay="13500"/>
                            </p:stCondLst>
                            <p:childTnLst>
                              <p:par>
                                <p:cTn id="88" presetID="21" presetClass="entr" presetSubtype="1" fill="hold" grpId="0" nodeType="afterEffect">
                                  <p:stCondLst>
                                    <p:cond delay="0"/>
                                  </p:stCondLst>
                                  <p:childTnLst>
                                    <p:set>
                                      <p:cBhvr>
                                        <p:cTn id="89" dur="1" fill="hold">
                                          <p:stCondLst>
                                            <p:cond delay="0"/>
                                          </p:stCondLst>
                                        </p:cTn>
                                        <p:tgtEl>
                                          <p:spTgt spid="133"/>
                                        </p:tgtEl>
                                        <p:attrNameLst>
                                          <p:attrName>style.visibility</p:attrName>
                                        </p:attrNameLst>
                                      </p:cBhvr>
                                      <p:to>
                                        <p:strVal val="visible"/>
                                      </p:to>
                                    </p:set>
                                    <p:animEffect transition="in" filter="wheel(1)">
                                      <p:cBhvr>
                                        <p:cTn id="90" dur="2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29E835DC-24D9-F485-A64C-91D1863B7FC4}"/>
              </a:ext>
            </a:extLst>
          </p:cNvPr>
          <p:cNvSpPr/>
          <p:nvPr/>
        </p:nvSpPr>
        <p:spPr>
          <a:xfrm>
            <a:off x="7377608" y="381001"/>
            <a:ext cx="3366592" cy="33322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5"/>
          <p:cNvGrpSpPr/>
          <p:nvPr/>
        </p:nvGrpSpPr>
        <p:grpSpPr>
          <a:xfrm>
            <a:off x="7612042" y="666625"/>
            <a:ext cx="2875209" cy="280047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0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57200" y="4734731"/>
            <a:ext cx="19137310" cy="5830014"/>
            <a:chOff x="0" y="0"/>
            <a:chExt cx="5023136" cy="1107622"/>
          </a:xfrm>
        </p:grpSpPr>
        <p:sp>
          <p:nvSpPr>
            <p:cNvPr id="9" name="Freeform 9"/>
            <p:cNvSpPr/>
            <p:nvPr/>
          </p:nvSpPr>
          <p:spPr>
            <a:xfrm>
              <a:off x="0" y="0"/>
              <a:ext cx="5023136" cy="1107622"/>
            </a:xfrm>
            <a:custGeom>
              <a:avLst/>
              <a:gdLst/>
              <a:ahLst/>
              <a:cxnLst/>
              <a:rect l="l" t="t" r="r" b="b"/>
              <a:pathLst>
                <a:path w="5023136" h="1107622">
                  <a:moveTo>
                    <a:pt x="0" y="0"/>
                  </a:moveTo>
                  <a:lnTo>
                    <a:pt x="5023136" y="0"/>
                  </a:lnTo>
                  <a:lnTo>
                    <a:pt x="5023136" y="1107622"/>
                  </a:lnTo>
                  <a:lnTo>
                    <a:pt x="0" y="1107622"/>
                  </a:lnTo>
                  <a:close/>
                </a:path>
              </a:pathLst>
            </a:custGeom>
            <a:solidFill>
              <a:srgbClr val="FFCE08">
                <a:alpha val="68627"/>
              </a:srgbClr>
            </a:solidFill>
          </p:spPr>
        </p:sp>
        <p:sp>
          <p:nvSpPr>
            <p:cNvPr id="10" name="TextBox 10"/>
            <p:cNvSpPr txBox="1"/>
            <p:nvPr/>
          </p:nvSpPr>
          <p:spPr>
            <a:xfrm>
              <a:off x="0" y="-38100"/>
              <a:ext cx="5023136" cy="1145722"/>
            </a:xfrm>
            <a:prstGeom prst="rect">
              <a:avLst/>
            </a:prstGeom>
          </p:spPr>
          <p:txBody>
            <a:bodyPr lIns="50800" tIns="50800" rIns="50800" bIns="50800" rtlCol="0" anchor="ctr"/>
            <a:lstStyle/>
            <a:p>
              <a:pPr algn="ctr">
                <a:lnSpc>
                  <a:spcPts val="2659"/>
                </a:lnSpc>
              </a:pPr>
              <a:endParaRPr dirty="0"/>
            </a:p>
          </p:txBody>
        </p:sp>
      </p:grpSp>
      <p:sp>
        <p:nvSpPr>
          <p:cNvPr id="14" name="AutoShape 14"/>
          <p:cNvSpPr/>
          <p:nvPr/>
        </p:nvSpPr>
        <p:spPr>
          <a:xfrm rot="5400000">
            <a:off x="14321011" y="4545670"/>
            <a:ext cx="1402137" cy="0"/>
          </a:xfrm>
          <a:prstGeom prst="line">
            <a:avLst/>
          </a:prstGeom>
          <a:ln w="38100" cap="flat">
            <a:solidFill>
              <a:srgbClr val="737373"/>
            </a:solidFill>
            <a:prstDash val="solid"/>
            <a:headEnd type="none" w="sm" len="sm"/>
            <a:tailEnd type="none" w="sm" len="sm"/>
          </a:ln>
        </p:spPr>
      </p:sp>
      <p:sp>
        <p:nvSpPr>
          <p:cNvPr id="15" name="AutoShape 15"/>
          <p:cNvSpPr/>
          <p:nvPr/>
        </p:nvSpPr>
        <p:spPr>
          <a:xfrm rot="5400000">
            <a:off x="6450361" y="4567837"/>
            <a:ext cx="1402137" cy="0"/>
          </a:xfrm>
          <a:prstGeom prst="line">
            <a:avLst/>
          </a:prstGeom>
          <a:ln w="38100" cap="flat">
            <a:solidFill>
              <a:srgbClr val="737373"/>
            </a:solidFill>
            <a:prstDash val="solid"/>
            <a:headEnd type="none" w="sm" len="sm"/>
            <a:tailEnd type="none" w="sm" len="sm"/>
          </a:ln>
        </p:spPr>
      </p:sp>
      <p:sp>
        <p:nvSpPr>
          <p:cNvPr id="16" name="AutoShape 16"/>
          <p:cNvSpPr/>
          <p:nvPr/>
        </p:nvSpPr>
        <p:spPr>
          <a:xfrm rot="5400000">
            <a:off x="10435502" y="4567838"/>
            <a:ext cx="1402137" cy="0"/>
          </a:xfrm>
          <a:prstGeom prst="line">
            <a:avLst/>
          </a:prstGeom>
          <a:ln w="38100" cap="flat">
            <a:solidFill>
              <a:srgbClr val="737373"/>
            </a:solidFill>
            <a:prstDash val="solid"/>
            <a:headEnd type="none" w="sm" len="sm"/>
            <a:tailEnd type="none" w="sm" len="sm"/>
          </a:ln>
        </p:spPr>
      </p:sp>
      <p:grpSp>
        <p:nvGrpSpPr>
          <p:cNvPr id="20" name="Group 20"/>
          <p:cNvGrpSpPr/>
          <p:nvPr/>
        </p:nvGrpSpPr>
        <p:grpSpPr>
          <a:xfrm>
            <a:off x="6804747" y="5241314"/>
            <a:ext cx="814963" cy="81496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5556" tIns="55556" rIns="55556" bIns="55556" rtlCol="0" anchor="ctr"/>
            <a:lstStyle/>
            <a:p>
              <a:pPr algn="ctr">
                <a:lnSpc>
                  <a:spcPts val="2659"/>
                </a:lnSpc>
              </a:pPr>
              <a:endParaRPr/>
            </a:p>
          </p:txBody>
        </p:sp>
      </p:grpSp>
      <p:sp>
        <p:nvSpPr>
          <p:cNvPr id="33" name="Freeform 33"/>
          <p:cNvSpPr/>
          <p:nvPr/>
        </p:nvSpPr>
        <p:spPr>
          <a:xfrm>
            <a:off x="13577978" y="57151"/>
            <a:ext cx="4487387" cy="1710865"/>
          </a:xfrm>
          <a:custGeom>
            <a:avLst/>
            <a:gdLst/>
            <a:ahLst/>
            <a:cxnLst/>
            <a:rect l="l" t="t" r="r" b="b"/>
            <a:pathLst>
              <a:path w="4487387" h="1710865">
                <a:moveTo>
                  <a:pt x="0" y="0"/>
                </a:moveTo>
                <a:lnTo>
                  <a:pt x="4487387" y="0"/>
                </a:lnTo>
                <a:lnTo>
                  <a:pt x="4487387" y="1710865"/>
                </a:lnTo>
                <a:lnTo>
                  <a:pt x="0" y="1710865"/>
                </a:lnTo>
                <a:lnTo>
                  <a:pt x="0" y="0"/>
                </a:lnTo>
                <a:close/>
              </a:path>
            </a:pathLst>
          </a:custGeom>
          <a:blipFill>
            <a:blip r:embed="rId2"/>
            <a:stretch>
              <a:fillRect b="-1636"/>
            </a:stretch>
          </a:blipFill>
        </p:spPr>
      </p:sp>
      <p:sp>
        <p:nvSpPr>
          <p:cNvPr id="34" name="TextBox 34"/>
          <p:cNvSpPr txBox="1"/>
          <p:nvPr/>
        </p:nvSpPr>
        <p:spPr>
          <a:xfrm>
            <a:off x="7725446" y="1688142"/>
            <a:ext cx="2875208" cy="1092287"/>
          </a:xfrm>
          <a:prstGeom prst="rect">
            <a:avLst/>
          </a:prstGeom>
        </p:spPr>
        <p:txBody>
          <a:bodyPr lIns="0" tIns="0" rIns="0" bIns="0" rtlCol="0" anchor="t">
            <a:spAutoFit/>
          </a:bodyPr>
          <a:lstStyle/>
          <a:p>
            <a:pPr algn="ctr">
              <a:lnSpc>
                <a:spcPts val="4200"/>
              </a:lnSpc>
            </a:pPr>
            <a:r>
              <a:rPr lang="en-US" sz="4200" dirty="0">
                <a:solidFill>
                  <a:srgbClr val="000000"/>
                </a:solidFill>
                <a:latin typeface="Archivo Black"/>
                <a:ea typeface="Archivo Black"/>
                <a:cs typeface="Archivo Black"/>
                <a:sym typeface="Archivo Black"/>
              </a:rPr>
              <a:t>WHAT WE DO..</a:t>
            </a:r>
          </a:p>
        </p:txBody>
      </p:sp>
      <p:sp>
        <p:nvSpPr>
          <p:cNvPr id="35" name="TextBox 35"/>
          <p:cNvSpPr txBox="1"/>
          <p:nvPr/>
        </p:nvSpPr>
        <p:spPr>
          <a:xfrm>
            <a:off x="633090" y="6173937"/>
            <a:ext cx="3775847" cy="718145"/>
          </a:xfrm>
          <a:prstGeom prst="rect">
            <a:avLst/>
          </a:prstGeom>
        </p:spPr>
        <p:txBody>
          <a:bodyPr lIns="0" tIns="0" rIns="0" bIns="0" rtlCol="0" anchor="t">
            <a:spAutoFit/>
          </a:bodyPr>
          <a:lstStyle/>
          <a:p>
            <a:pPr algn="ctr">
              <a:lnSpc>
                <a:spcPts val="2843"/>
              </a:lnSpc>
            </a:pPr>
            <a:r>
              <a:rPr lang="en-US" sz="2000" dirty="0">
                <a:solidFill>
                  <a:srgbClr val="000000"/>
                </a:solidFill>
                <a:latin typeface="Archivo Black"/>
                <a:ea typeface="Archivo Black"/>
                <a:cs typeface="Archivo Black"/>
                <a:sym typeface="Archivo Black"/>
              </a:rPr>
              <a:t>FULLY AUTOMATIC F.F.S MACHINE</a:t>
            </a:r>
          </a:p>
        </p:txBody>
      </p:sp>
      <p:sp>
        <p:nvSpPr>
          <p:cNvPr id="36" name="TextBox 36"/>
          <p:cNvSpPr txBox="1"/>
          <p:nvPr/>
        </p:nvSpPr>
        <p:spPr>
          <a:xfrm>
            <a:off x="5041179" y="6128451"/>
            <a:ext cx="4098384" cy="670055"/>
          </a:xfrm>
          <a:prstGeom prst="rect">
            <a:avLst/>
          </a:prstGeom>
        </p:spPr>
        <p:txBody>
          <a:bodyPr lIns="0" tIns="0" rIns="0" bIns="0" rtlCol="0" anchor="t">
            <a:spAutoFit/>
          </a:bodyPr>
          <a:lstStyle/>
          <a:p>
            <a:pPr algn="ctr">
              <a:lnSpc>
                <a:spcPts val="2690"/>
              </a:lnSpc>
            </a:pPr>
            <a:r>
              <a:rPr lang="en-US" dirty="0">
                <a:solidFill>
                  <a:srgbClr val="000000"/>
                </a:solidFill>
                <a:latin typeface="Archivo Black"/>
                <a:ea typeface="Archivo Black"/>
                <a:cs typeface="Archivo Black"/>
                <a:sym typeface="Archivo Black"/>
              </a:rPr>
              <a:t>FULLY AUTOMATIC B.F.S MACHINE</a:t>
            </a:r>
          </a:p>
        </p:txBody>
      </p:sp>
      <p:sp>
        <p:nvSpPr>
          <p:cNvPr id="37" name="TextBox 37"/>
          <p:cNvSpPr txBox="1"/>
          <p:nvPr/>
        </p:nvSpPr>
        <p:spPr>
          <a:xfrm>
            <a:off x="13644724" y="6056277"/>
            <a:ext cx="3107656" cy="699679"/>
          </a:xfrm>
          <a:prstGeom prst="rect">
            <a:avLst/>
          </a:prstGeom>
        </p:spPr>
        <p:txBody>
          <a:bodyPr lIns="0" tIns="0" rIns="0" bIns="0" rtlCol="0" anchor="t">
            <a:spAutoFit/>
          </a:bodyPr>
          <a:lstStyle/>
          <a:p>
            <a:pPr algn="ctr">
              <a:lnSpc>
                <a:spcPts val="2843"/>
              </a:lnSpc>
            </a:pPr>
            <a:r>
              <a:rPr lang="en-US" sz="2000" dirty="0">
                <a:solidFill>
                  <a:srgbClr val="000000"/>
                </a:solidFill>
                <a:latin typeface="Archivo Black"/>
                <a:ea typeface="Archivo Black"/>
                <a:cs typeface="Archivo Black"/>
                <a:sym typeface="Archivo Black"/>
              </a:rPr>
              <a:t>OTHER S.P.M </a:t>
            </a:r>
          </a:p>
          <a:p>
            <a:pPr algn="ctr">
              <a:lnSpc>
                <a:spcPts val="2843"/>
              </a:lnSpc>
            </a:pPr>
            <a:r>
              <a:rPr lang="en-US" sz="2000" dirty="0">
                <a:solidFill>
                  <a:srgbClr val="000000"/>
                </a:solidFill>
                <a:latin typeface="Archivo Black"/>
                <a:ea typeface="Archivo Black"/>
                <a:cs typeface="Archivo Black"/>
                <a:sym typeface="Archivo Black"/>
              </a:rPr>
              <a:t>MACHINERY</a:t>
            </a:r>
          </a:p>
        </p:txBody>
      </p:sp>
      <p:sp>
        <p:nvSpPr>
          <p:cNvPr id="38" name="TextBox 38"/>
          <p:cNvSpPr txBox="1"/>
          <p:nvPr/>
        </p:nvSpPr>
        <p:spPr>
          <a:xfrm>
            <a:off x="9244604" y="5979873"/>
            <a:ext cx="3878977" cy="340606"/>
          </a:xfrm>
          <a:prstGeom prst="rect">
            <a:avLst/>
          </a:prstGeom>
        </p:spPr>
        <p:txBody>
          <a:bodyPr lIns="0" tIns="0" rIns="0" bIns="0" rtlCol="0" anchor="t">
            <a:spAutoFit/>
          </a:bodyPr>
          <a:lstStyle/>
          <a:p>
            <a:pPr algn="ctr">
              <a:lnSpc>
                <a:spcPts val="2843"/>
              </a:lnSpc>
            </a:pPr>
            <a:r>
              <a:rPr lang="en-US" sz="2000" dirty="0">
                <a:solidFill>
                  <a:srgbClr val="000000"/>
                </a:solidFill>
                <a:latin typeface="Archivo Black"/>
                <a:ea typeface="Archivo Black"/>
                <a:cs typeface="Archivo Black"/>
                <a:sym typeface="Archivo Black"/>
              </a:rPr>
              <a:t>MOULDS</a:t>
            </a:r>
          </a:p>
        </p:txBody>
      </p:sp>
      <p:sp>
        <p:nvSpPr>
          <p:cNvPr id="39" name="TextBox 39"/>
          <p:cNvSpPr txBox="1"/>
          <p:nvPr/>
        </p:nvSpPr>
        <p:spPr>
          <a:xfrm>
            <a:off x="736380" y="6882803"/>
            <a:ext cx="3672557" cy="2537746"/>
          </a:xfrm>
          <a:prstGeom prst="rect">
            <a:avLst/>
          </a:prstGeom>
        </p:spPr>
        <p:txBody>
          <a:bodyPr lIns="0" tIns="0" rIns="0" bIns="0" rtlCol="0" anchor="t">
            <a:spAutoFit/>
          </a:bodyPr>
          <a:lstStyle/>
          <a:p>
            <a:pPr algn="ctr">
              <a:lnSpc>
                <a:spcPts val="2520"/>
              </a:lnSpc>
            </a:pPr>
            <a:r>
              <a:rPr lang="en-US" sz="1800" dirty="0">
                <a:solidFill>
                  <a:srgbClr val="000000"/>
                </a:solidFill>
                <a:latin typeface="Aileron"/>
                <a:ea typeface="Aileron"/>
                <a:cs typeface="Aileron"/>
                <a:sym typeface="Aileron"/>
              </a:rPr>
              <a:t>We provide state-of-the-art fully automated F.F.S machines that efficiently form, fill, and seal ampoules with precision and speed, delivering high-quality packaging solutions for diverse industries..</a:t>
            </a:r>
          </a:p>
          <a:p>
            <a:pPr algn="ctr">
              <a:lnSpc>
                <a:spcPts val="2520"/>
              </a:lnSpc>
            </a:pPr>
            <a:endParaRPr lang="en-US" sz="1800" dirty="0">
              <a:solidFill>
                <a:srgbClr val="000000"/>
              </a:solidFill>
              <a:latin typeface="Aileron"/>
              <a:ea typeface="Aileron"/>
              <a:cs typeface="Aileron"/>
              <a:sym typeface="Aileron"/>
            </a:endParaRPr>
          </a:p>
        </p:txBody>
      </p:sp>
      <p:sp>
        <p:nvSpPr>
          <p:cNvPr id="40" name="TextBox 40"/>
          <p:cNvSpPr txBox="1"/>
          <p:nvPr/>
        </p:nvSpPr>
        <p:spPr>
          <a:xfrm>
            <a:off x="5424408" y="7067149"/>
            <a:ext cx="3672557" cy="4342765"/>
          </a:xfrm>
          <a:prstGeom prst="rect">
            <a:avLst/>
          </a:prstGeom>
        </p:spPr>
        <p:txBody>
          <a:bodyPr lIns="0" tIns="0" rIns="0" bIns="0" rtlCol="0" anchor="t">
            <a:spAutoFit/>
          </a:bodyPr>
          <a:lstStyle/>
          <a:p>
            <a:pPr algn="ctr">
              <a:lnSpc>
                <a:spcPts val="2520"/>
              </a:lnSpc>
            </a:pPr>
            <a:r>
              <a:rPr lang="en-US" sz="1800" dirty="0">
                <a:solidFill>
                  <a:srgbClr val="000000"/>
                </a:solidFill>
                <a:latin typeface="Aileron"/>
                <a:ea typeface="Aileron"/>
                <a:cs typeface="Aileron"/>
                <a:sym typeface="Aileron"/>
              </a:rPr>
              <a:t>We offer cutting-edge fully automated B.F.S machines designed for high-production needs, delivering efficient and precise containers forming, filling, and sealing capabilities to meet diverse industry requirements.</a:t>
            </a: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p:txBody>
      </p:sp>
      <p:sp>
        <p:nvSpPr>
          <p:cNvPr id="41" name="TextBox 41"/>
          <p:cNvSpPr txBox="1"/>
          <p:nvPr/>
        </p:nvSpPr>
        <p:spPr>
          <a:xfrm>
            <a:off x="9225605" y="6614275"/>
            <a:ext cx="4020544" cy="5583195"/>
          </a:xfrm>
          <a:prstGeom prst="rect">
            <a:avLst/>
          </a:prstGeom>
        </p:spPr>
        <p:txBody>
          <a:bodyPr wrap="square" lIns="0" tIns="0" rIns="0" bIns="0" rtlCol="0" anchor="t">
            <a:spAutoFit/>
          </a:bodyPr>
          <a:lstStyle/>
          <a:p>
            <a:pPr>
              <a:lnSpc>
                <a:spcPts val="2659"/>
              </a:lnSpc>
            </a:pPr>
            <a:r>
              <a:rPr lang="en-US" sz="1899" dirty="0">
                <a:solidFill>
                  <a:srgbClr val="000000"/>
                </a:solidFill>
                <a:latin typeface="Aileron"/>
                <a:ea typeface="Aileron"/>
                <a:cs typeface="Aileron"/>
                <a:sym typeface="Aileron"/>
              </a:rPr>
              <a:t>We specialize in manufacturing a wide range of molds for F.F.S and B.F.S machines. Our cost-efficient and durable molds are designed to meet your specific needs, ensuring long-lasting performance. With our expertise, we provide high-quality solutions that optimize production processes and deliver exceptional value for your business requirements.</a:t>
            </a:r>
          </a:p>
          <a:p>
            <a:pPr>
              <a:lnSpc>
                <a:spcPts val="2799"/>
              </a:lnSpc>
            </a:pPr>
            <a:endParaRPr lang="en-US" sz="1899" dirty="0">
              <a:solidFill>
                <a:srgbClr val="000000"/>
              </a:solidFill>
              <a:latin typeface="Aileron"/>
              <a:ea typeface="Aileron"/>
              <a:cs typeface="Aileron"/>
              <a:sym typeface="Aileron"/>
            </a:endParaRPr>
          </a:p>
          <a:p>
            <a:pPr>
              <a:lnSpc>
                <a:spcPts val="2799"/>
              </a:lnSpc>
            </a:pPr>
            <a:endParaRPr lang="en-US" sz="1899" dirty="0">
              <a:solidFill>
                <a:srgbClr val="000000"/>
              </a:solidFill>
              <a:latin typeface="Aileron"/>
              <a:ea typeface="Aileron"/>
              <a:cs typeface="Aileron"/>
              <a:sym typeface="Aileron"/>
            </a:endParaRPr>
          </a:p>
          <a:p>
            <a:pPr>
              <a:lnSpc>
                <a:spcPts val="2799"/>
              </a:lnSpc>
            </a:pPr>
            <a:endParaRPr lang="en-US" sz="1899" dirty="0">
              <a:solidFill>
                <a:srgbClr val="000000"/>
              </a:solidFill>
              <a:latin typeface="Aileron"/>
              <a:ea typeface="Aileron"/>
              <a:cs typeface="Aileron"/>
              <a:sym typeface="Aileron"/>
            </a:endParaRPr>
          </a:p>
          <a:p>
            <a:pPr>
              <a:lnSpc>
                <a:spcPts val="2799"/>
              </a:lnSpc>
            </a:pPr>
            <a:endParaRPr lang="en-US" sz="1899" dirty="0">
              <a:solidFill>
                <a:srgbClr val="000000"/>
              </a:solidFill>
              <a:latin typeface="Aileron"/>
              <a:ea typeface="Aileron"/>
              <a:cs typeface="Aileron"/>
              <a:sym typeface="Aileron"/>
            </a:endParaRPr>
          </a:p>
          <a:p>
            <a:pPr>
              <a:lnSpc>
                <a:spcPts val="2799"/>
              </a:lnSpc>
            </a:pPr>
            <a:endParaRPr lang="en-US" sz="1899" dirty="0">
              <a:solidFill>
                <a:srgbClr val="000000"/>
              </a:solidFill>
              <a:latin typeface="Aileron"/>
              <a:ea typeface="Aileron"/>
              <a:cs typeface="Aileron"/>
              <a:sym typeface="Aileron"/>
            </a:endParaRPr>
          </a:p>
          <a:p>
            <a:pPr>
              <a:lnSpc>
                <a:spcPts val="2799"/>
              </a:lnSpc>
            </a:pPr>
            <a:endParaRPr lang="en-US" sz="1899" dirty="0">
              <a:solidFill>
                <a:srgbClr val="000000"/>
              </a:solidFill>
              <a:latin typeface="Aileron"/>
              <a:ea typeface="Aileron"/>
              <a:cs typeface="Aileron"/>
              <a:sym typeface="Aileron"/>
            </a:endParaRPr>
          </a:p>
        </p:txBody>
      </p:sp>
      <p:sp>
        <p:nvSpPr>
          <p:cNvPr id="42" name="TextBox 42"/>
          <p:cNvSpPr txBox="1"/>
          <p:nvPr/>
        </p:nvSpPr>
        <p:spPr>
          <a:xfrm>
            <a:off x="13246149" y="6957371"/>
            <a:ext cx="4919025" cy="2858347"/>
          </a:xfrm>
          <a:prstGeom prst="rect">
            <a:avLst/>
          </a:prstGeom>
        </p:spPr>
        <p:txBody>
          <a:bodyPr lIns="0" tIns="0" rIns="0" bIns="0" rtlCol="0" anchor="t">
            <a:spAutoFit/>
          </a:bodyPr>
          <a:lstStyle/>
          <a:p>
            <a:pPr algn="ctr">
              <a:lnSpc>
                <a:spcPts val="2520"/>
              </a:lnSpc>
            </a:pPr>
            <a:r>
              <a:rPr lang="en-US" sz="1800" dirty="0">
                <a:solidFill>
                  <a:srgbClr val="000000"/>
                </a:solidFill>
                <a:latin typeface="Aileron"/>
                <a:ea typeface="Aileron"/>
                <a:cs typeface="Aileron"/>
                <a:sym typeface="Aileron"/>
              </a:rPr>
              <a:t>In addition to molds for F.F.S and B.F.S machines, we specialize in manufacturing various types of special purpose machinery. Our equipment is designed to streamline your operations, increase efficiency, and enhance production output. We deliver high-quality solutions that make your efforts easier, ensuring smooth processes and higher production levels tailored to your specific needs.</a:t>
            </a:r>
          </a:p>
        </p:txBody>
      </p:sp>
      <p:sp>
        <p:nvSpPr>
          <p:cNvPr id="12" name="AutoShape 12"/>
          <p:cNvSpPr/>
          <p:nvPr/>
        </p:nvSpPr>
        <p:spPr>
          <a:xfrm>
            <a:off x="3036376" y="3848100"/>
            <a:ext cx="11985704" cy="0"/>
          </a:xfrm>
          <a:prstGeom prst="line">
            <a:avLst/>
          </a:prstGeom>
          <a:ln w="38100" cap="flat">
            <a:solidFill>
              <a:srgbClr val="737373"/>
            </a:solidFill>
            <a:prstDash val="solid"/>
            <a:headEnd type="none" w="sm" len="sm"/>
            <a:tailEnd type="none" w="sm" len="sm"/>
          </a:ln>
        </p:spPr>
      </p:sp>
      <p:sp>
        <p:nvSpPr>
          <p:cNvPr id="13" name="AutoShape 13"/>
          <p:cNvSpPr/>
          <p:nvPr/>
        </p:nvSpPr>
        <p:spPr>
          <a:xfrm rot="5400000">
            <a:off x="2335307" y="4545670"/>
            <a:ext cx="1402137" cy="0"/>
          </a:xfrm>
          <a:prstGeom prst="line">
            <a:avLst/>
          </a:prstGeom>
          <a:ln w="38100" cap="flat">
            <a:solidFill>
              <a:srgbClr val="737373"/>
            </a:solidFill>
            <a:prstDash val="solid"/>
            <a:headEnd type="none" w="sm" len="sm"/>
            <a:tailEnd type="none" w="sm" len="sm"/>
          </a:ln>
        </p:spPr>
      </p:sp>
      <p:pic>
        <p:nvPicPr>
          <p:cNvPr id="3" name="Picture 2">
            <a:extLst>
              <a:ext uri="{FF2B5EF4-FFF2-40B4-BE49-F238E27FC236}">
                <a16:creationId xmlns:a16="http://schemas.microsoft.com/office/drawing/2014/main" id="{8B7C5C04-F9B1-4ACB-509B-EAD5F4247A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548790" y="5234003"/>
            <a:ext cx="975170" cy="626837"/>
          </a:xfrm>
          <a:prstGeom prst="rect">
            <a:avLst/>
          </a:prstGeom>
        </p:spPr>
      </p:pic>
      <p:pic>
        <p:nvPicPr>
          <p:cNvPr id="11" name="Picture 10">
            <a:extLst>
              <a:ext uri="{FF2B5EF4-FFF2-40B4-BE49-F238E27FC236}">
                <a16:creationId xmlns:a16="http://schemas.microsoft.com/office/drawing/2014/main" id="{1746553F-A205-25BD-3D4B-4C2D7F1EF1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8436" y="5224138"/>
            <a:ext cx="990715" cy="743036"/>
          </a:xfrm>
          <a:prstGeom prst="rect">
            <a:avLst/>
          </a:prstGeom>
        </p:spPr>
      </p:pic>
      <p:pic>
        <p:nvPicPr>
          <p:cNvPr id="47" name="Picture 46">
            <a:extLst>
              <a:ext uri="{FF2B5EF4-FFF2-40B4-BE49-F238E27FC236}">
                <a16:creationId xmlns:a16="http://schemas.microsoft.com/office/drawing/2014/main" id="{AB9BA0EB-281D-9269-557F-091B7049E8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4997" y="5188816"/>
            <a:ext cx="1178402" cy="810227"/>
          </a:xfrm>
          <a:prstGeom prst="rect">
            <a:avLst/>
          </a:prstGeom>
        </p:spPr>
      </p:pic>
      <p:pic>
        <p:nvPicPr>
          <p:cNvPr id="49" name="Picture 48">
            <a:extLst>
              <a:ext uri="{FF2B5EF4-FFF2-40B4-BE49-F238E27FC236}">
                <a16:creationId xmlns:a16="http://schemas.microsoft.com/office/drawing/2014/main" id="{BE4394CF-1C76-E407-D949-379C4557ED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122054" y="4994153"/>
            <a:ext cx="1829767" cy="1153581"/>
          </a:xfrm>
          <a:prstGeom prst="rect">
            <a:avLst/>
          </a:prstGeom>
        </p:spPr>
      </p:pic>
    </p:spTree>
    <p:extLst>
      <p:ext uri="{BB962C8B-B14F-4D97-AF65-F5344CB8AC3E}">
        <p14:creationId xmlns:p14="http://schemas.microsoft.com/office/powerpoint/2010/main" val="3645349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heel(1)">
                                      <p:cBhvr>
                                        <p:cTn id="10" dur="2000"/>
                                        <p:tgtEl>
                                          <p:spTgt spid="34"/>
                                        </p:tgtEl>
                                      </p:cBhvr>
                                    </p:animEffect>
                                  </p:childTnLst>
                                </p:cTn>
                              </p:par>
                            </p:childTnLst>
                          </p:cTn>
                        </p:par>
                        <p:par>
                          <p:cTn id="11" fill="hold">
                            <p:stCondLst>
                              <p:cond delay="2000"/>
                            </p:stCondLst>
                            <p:childTnLst>
                              <p:par>
                                <p:cTn id="12" presetID="21" presetClass="entr" presetSubtype="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2000"/>
                                        <p:tgtEl>
                                          <p:spTgt spid="12"/>
                                        </p:tgtEl>
                                      </p:cBhvr>
                                    </p:animEffect>
                                  </p:childTnLst>
                                </p:cTn>
                              </p:par>
                            </p:childTnLst>
                          </p:cTn>
                        </p:par>
                        <p:par>
                          <p:cTn id="15" fill="hold">
                            <p:stCondLst>
                              <p:cond delay="4000"/>
                            </p:stCondLst>
                            <p:childTnLst>
                              <p:par>
                                <p:cTn id="16" presetID="21" presetClass="entr" presetSubtype="1"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2000"/>
                                        <p:tgtEl>
                                          <p:spTgt spid="13"/>
                                        </p:tgtEl>
                                      </p:cBhvr>
                                    </p:animEffect>
                                  </p:childTnLst>
                                </p:cTn>
                              </p:par>
                            </p:childTnLst>
                          </p:cTn>
                        </p:par>
                        <p:par>
                          <p:cTn id="19" fill="hold">
                            <p:stCondLst>
                              <p:cond delay="6000"/>
                            </p:stCondLst>
                            <p:childTnLst>
                              <p:par>
                                <p:cTn id="20" presetID="21"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2000"/>
                                        <p:tgtEl>
                                          <p:spTgt spid="3"/>
                                        </p:tgtEl>
                                      </p:cBhvr>
                                    </p:animEffect>
                                  </p:childTnLst>
                                </p:cTn>
                              </p:par>
                            </p:childTnLst>
                          </p:cTn>
                        </p:par>
                        <p:par>
                          <p:cTn id="23" fill="hold">
                            <p:stCondLst>
                              <p:cond delay="8000"/>
                            </p:stCondLst>
                            <p:childTnLst>
                              <p:par>
                                <p:cTn id="24" presetID="53" presetClass="entr" presetSubtype="16"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animEffect transition="in" filter="fade">
                                      <p:cBhvr>
                                        <p:cTn id="28" dur="500"/>
                                        <p:tgtEl>
                                          <p:spTgt spid="35"/>
                                        </p:tgtEl>
                                      </p:cBhvr>
                                    </p:animEffect>
                                  </p:childTnLst>
                                </p:cTn>
                              </p:par>
                            </p:childTnLst>
                          </p:cTn>
                        </p:par>
                        <p:par>
                          <p:cTn id="29" fill="hold">
                            <p:stCondLst>
                              <p:cond delay="8500"/>
                            </p:stCondLst>
                            <p:childTnLst>
                              <p:par>
                                <p:cTn id="30" presetID="53" presetClass="entr" presetSubtype="16"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childTnLst>
                          </p:cTn>
                        </p:par>
                        <p:par>
                          <p:cTn id="35" fill="hold">
                            <p:stCondLst>
                              <p:cond delay="9000"/>
                            </p:stCondLst>
                            <p:childTnLst>
                              <p:par>
                                <p:cTn id="36" presetID="21" presetClass="entr" presetSubtype="1"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2000"/>
                                        <p:tgtEl>
                                          <p:spTgt spid="20"/>
                                        </p:tgtEl>
                                      </p:cBhvr>
                                    </p:animEffect>
                                  </p:childTnLst>
                                </p:cTn>
                              </p:par>
                            </p:childTnLst>
                          </p:cTn>
                        </p:par>
                        <p:par>
                          <p:cTn id="39" fill="hold">
                            <p:stCondLst>
                              <p:cond delay="11000"/>
                            </p:stCondLst>
                            <p:childTnLst>
                              <p:par>
                                <p:cTn id="40" presetID="21" presetClass="entr" presetSubtype="1"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heel(1)">
                                      <p:cBhvr>
                                        <p:cTn id="42" dur="2000"/>
                                        <p:tgtEl>
                                          <p:spTgt spid="11"/>
                                        </p:tgtEl>
                                      </p:cBhvr>
                                    </p:animEffect>
                                  </p:childTnLst>
                                </p:cTn>
                              </p:par>
                            </p:childTnLst>
                          </p:cTn>
                        </p:par>
                        <p:par>
                          <p:cTn id="43" fill="hold">
                            <p:stCondLst>
                              <p:cond delay="13000"/>
                            </p:stCondLst>
                            <p:childTnLst>
                              <p:par>
                                <p:cTn id="44" presetID="21" presetClass="entr" presetSubtype="1"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heel(1)">
                                      <p:cBhvr>
                                        <p:cTn id="46" dur="2000"/>
                                        <p:tgtEl>
                                          <p:spTgt spid="15"/>
                                        </p:tgtEl>
                                      </p:cBhvr>
                                    </p:animEffect>
                                  </p:childTnLst>
                                </p:cTn>
                              </p:par>
                            </p:childTnLst>
                          </p:cTn>
                        </p:par>
                        <p:par>
                          <p:cTn id="47" fill="hold">
                            <p:stCondLst>
                              <p:cond delay="15000"/>
                            </p:stCondLst>
                            <p:childTnLst>
                              <p:par>
                                <p:cTn id="48" presetID="53" presetClass="entr" presetSubtype="16"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fltVal val="0"/>
                                          </p:val>
                                        </p:tav>
                                        <p:tav tm="100000">
                                          <p:val>
                                            <p:strVal val="#ppt_w"/>
                                          </p:val>
                                        </p:tav>
                                      </p:tavLst>
                                    </p:anim>
                                    <p:anim calcmode="lin" valueType="num">
                                      <p:cBhvr>
                                        <p:cTn id="51" dur="500" fill="hold"/>
                                        <p:tgtEl>
                                          <p:spTgt spid="36"/>
                                        </p:tgtEl>
                                        <p:attrNameLst>
                                          <p:attrName>ppt_h</p:attrName>
                                        </p:attrNameLst>
                                      </p:cBhvr>
                                      <p:tavLst>
                                        <p:tav tm="0">
                                          <p:val>
                                            <p:fltVal val="0"/>
                                          </p:val>
                                        </p:tav>
                                        <p:tav tm="100000">
                                          <p:val>
                                            <p:strVal val="#ppt_h"/>
                                          </p:val>
                                        </p:tav>
                                      </p:tavLst>
                                    </p:anim>
                                    <p:animEffect transition="in" filter="fade">
                                      <p:cBhvr>
                                        <p:cTn id="52" dur="500"/>
                                        <p:tgtEl>
                                          <p:spTgt spid="36"/>
                                        </p:tgtEl>
                                      </p:cBhvr>
                                    </p:animEffect>
                                  </p:childTnLst>
                                </p:cTn>
                              </p:par>
                            </p:childTnLst>
                          </p:cTn>
                        </p:par>
                        <p:par>
                          <p:cTn id="53" fill="hold">
                            <p:stCondLst>
                              <p:cond delay="15500"/>
                            </p:stCondLst>
                            <p:childTnLst>
                              <p:par>
                                <p:cTn id="54" presetID="53" presetClass="entr" presetSubtype="16"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ppt_w</p:attrName>
                                        </p:attrNameLst>
                                      </p:cBhvr>
                                      <p:tavLst>
                                        <p:tav tm="0">
                                          <p:val>
                                            <p:fltVal val="0"/>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animEffect transition="in" filter="fade">
                                      <p:cBhvr>
                                        <p:cTn id="58" dur="500"/>
                                        <p:tgtEl>
                                          <p:spTgt spid="40"/>
                                        </p:tgtEl>
                                      </p:cBhvr>
                                    </p:animEffect>
                                  </p:childTnLst>
                                </p:cTn>
                              </p:par>
                            </p:childTnLst>
                          </p:cTn>
                        </p:par>
                        <p:par>
                          <p:cTn id="59" fill="hold">
                            <p:stCondLst>
                              <p:cond delay="16000"/>
                            </p:stCondLst>
                            <p:childTnLst>
                              <p:par>
                                <p:cTn id="60" presetID="21" presetClass="entr" presetSubtype="1"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2000"/>
                                        <p:tgtEl>
                                          <p:spTgt spid="16"/>
                                        </p:tgtEl>
                                      </p:cBhvr>
                                    </p:animEffect>
                                  </p:childTnLst>
                                </p:cTn>
                              </p:par>
                            </p:childTnLst>
                          </p:cTn>
                        </p:par>
                        <p:par>
                          <p:cTn id="63" fill="hold">
                            <p:stCondLst>
                              <p:cond delay="18000"/>
                            </p:stCondLst>
                            <p:childTnLst>
                              <p:par>
                                <p:cTn id="64" presetID="21" presetClass="entr" presetSubtype="1" fill="hold"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heel(1)">
                                      <p:cBhvr>
                                        <p:cTn id="66" dur="2000"/>
                                        <p:tgtEl>
                                          <p:spTgt spid="49"/>
                                        </p:tgtEl>
                                      </p:cBhvr>
                                    </p:animEffect>
                                  </p:childTnLst>
                                </p:cTn>
                              </p:par>
                            </p:childTnLst>
                          </p:cTn>
                        </p:par>
                        <p:par>
                          <p:cTn id="67" fill="hold">
                            <p:stCondLst>
                              <p:cond delay="20000"/>
                            </p:stCondLst>
                            <p:childTnLst>
                              <p:par>
                                <p:cTn id="68" presetID="53" presetClass="entr" presetSubtype="16"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Effect transition="in" filter="fade">
                                      <p:cBhvr>
                                        <p:cTn id="72" dur="500"/>
                                        <p:tgtEl>
                                          <p:spTgt spid="38"/>
                                        </p:tgtEl>
                                      </p:cBhvr>
                                    </p:animEffect>
                                  </p:childTnLst>
                                </p:cTn>
                              </p:par>
                            </p:childTnLst>
                          </p:cTn>
                        </p:par>
                        <p:par>
                          <p:cTn id="73" fill="hold">
                            <p:stCondLst>
                              <p:cond delay="20500"/>
                            </p:stCondLst>
                            <p:childTnLst>
                              <p:par>
                                <p:cTn id="74" presetID="53" presetClass="entr" presetSubtype="16" fill="hold" grpId="0" nodeType="afterEffect">
                                  <p:stCondLst>
                                    <p:cond delay="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animEffect transition="in" filter="fade">
                                      <p:cBhvr>
                                        <p:cTn id="78" dur="500"/>
                                        <p:tgtEl>
                                          <p:spTgt spid="41"/>
                                        </p:tgtEl>
                                      </p:cBhvr>
                                    </p:animEffect>
                                  </p:childTnLst>
                                </p:cTn>
                              </p:par>
                            </p:childTnLst>
                          </p:cTn>
                        </p:par>
                        <p:par>
                          <p:cTn id="79" fill="hold">
                            <p:stCondLst>
                              <p:cond delay="21000"/>
                            </p:stCondLst>
                            <p:childTnLst>
                              <p:par>
                                <p:cTn id="80" presetID="21" presetClass="entr" presetSubtype="1" fill="hold"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heel(1)">
                                      <p:cBhvr>
                                        <p:cTn id="82" dur="2000"/>
                                        <p:tgtEl>
                                          <p:spTgt spid="14"/>
                                        </p:tgtEl>
                                      </p:cBhvr>
                                    </p:animEffect>
                                  </p:childTnLst>
                                </p:cTn>
                              </p:par>
                            </p:childTnLst>
                          </p:cTn>
                        </p:par>
                        <p:par>
                          <p:cTn id="83" fill="hold">
                            <p:stCondLst>
                              <p:cond delay="23000"/>
                            </p:stCondLst>
                            <p:childTnLst>
                              <p:par>
                                <p:cTn id="84" presetID="21" presetClass="entr" presetSubtype="1" fill="hold" nodeType="after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wheel(1)">
                                      <p:cBhvr>
                                        <p:cTn id="86" dur="2000"/>
                                        <p:tgtEl>
                                          <p:spTgt spid="47"/>
                                        </p:tgtEl>
                                      </p:cBhvr>
                                    </p:animEffect>
                                  </p:childTnLst>
                                </p:cTn>
                              </p:par>
                            </p:childTnLst>
                          </p:cTn>
                        </p:par>
                        <p:par>
                          <p:cTn id="87" fill="hold">
                            <p:stCondLst>
                              <p:cond delay="25000"/>
                            </p:stCondLst>
                            <p:childTnLst>
                              <p:par>
                                <p:cTn id="88" presetID="53" presetClass="entr" presetSubtype="16"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 calcmode="lin" valueType="num">
                                      <p:cBhvr>
                                        <p:cTn id="90" dur="500" fill="hold"/>
                                        <p:tgtEl>
                                          <p:spTgt spid="37"/>
                                        </p:tgtEl>
                                        <p:attrNameLst>
                                          <p:attrName>ppt_w</p:attrName>
                                        </p:attrNameLst>
                                      </p:cBhvr>
                                      <p:tavLst>
                                        <p:tav tm="0">
                                          <p:val>
                                            <p:fltVal val="0"/>
                                          </p:val>
                                        </p:tav>
                                        <p:tav tm="100000">
                                          <p:val>
                                            <p:strVal val="#ppt_w"/>
                                          </p:val>
                                        </p:tav>
                                      </p:tavLst>
                                    </p:anim>
                                    <p:anim calcmode="lin" valueType="num">
                                      <p:cBhvr>
                                        <p:cTn id="91" dur="500" fill="hold"/>
                                        <p:tgtEl>
                                          <p:spTgt spid="37"/>
                                        </p:tgtEl>
                                        <p:attrNameLst>
                                          <p:attrName>ppt_h</p:attrName>
                                        </p:attrNameLst>
                                      </p:cBhvr>
                                      <p:tavLst>
                                        <p:tav tm="0">
                                          <p:val>
                                            <p:fltVal val="0"/>
                                          </p:val>
                                        </p:tav>
                                        <p:tav tm="100000">
                                          <p:val>
                                            <p:strVal val="#ppt_h"/>
                                          </p:val>
                                        </p:tav>
                                      </p:tavLst>
                                    </p:anim>
                                    <p:animEffect transition="in" filter="fade">
                                      <p:cBhvr>
                                        <p:cTn id="92" dur="500"/>
                                        <p:tgtEl>
                                          <p:spTgt spid="37"/>
                                        </p:tgtEl>
                                      </p:cBhvr>
                                    </p:animEffect>
                                  </p:childTnLst>
                                </p:cTn>
                              </p:par>
                            </p:childTnLst>
                          </p:cTn>
                        </p:par>
                        <p:par>
                          <p:cTn id="93" fill="hold">
                            <p:stCondLst>
                              <p:cond delay="25500"/>
                            </p:stCondLst>
                            <p:childTnLst>
                              <p:par>
                                <p:cTn id="94" presetID="53" presetClass="entr" presetSubtype="16" fill="hold" grpId="0" nodeType="afterEffect">
                                  <p:stCondLst>
                                    <p:cond delay="0"/>
                                  </p:stCondLst>
                                  <p:childTnLst>
                                    <p:set>
                                      <p:cBhvr>
                                        <p:cTn id="95" dur="1" fill="hold">
                                          <p:stCondLst>
                                            <p:cond delay="0"/>
                                          </p:stCondLst>
                                        </p:cTn>
                                        <p:tgtEl>
                                          <p:spTgt spid="42"/>
                                        </p:tgtEl>
                                        <p:attrNameLst>
                                          <p:attrName>style.visibility</p:attrName>
                                        </p:attrNameLst>
                                      </p:cBhvr>
                                      <p:to>
                                        <p:strVal val="visible"/>
                                      </p:to>
                                    </p:set>
                                    <p:anim calcmode="lin" valueType="num">
                                      <p:cBhvr>
                                        <p:cTn id="96" dur="500" fill="hold"/>
                                        <p:tgtEl>
                                          <p:spTgt spid="42"/>
                                        </p:tgtEl>
                                        <p:attrNameLst>
                                          <p:attrName>ppt_w</p:attrName>
                                        </p:attrNameLst>
                                      </p:cBhvr>
                                      <p:tavLst>
                                        <p:tav tm="0">
                                          <p:val>
                                            <p:fltVal val="0"/>
                                          </p:val>
                                        </p:tav>
                                        <p:tav tm="100000">
                                          <p:val>
                                            <p:strVal val="#ppt_w"/>
                                          </p:val>
                                        </p:tav>
                                      </p:tavLst>
                                    </p:anim>
                                    <p:anim calcmode="lin" valueType="num">
                                      <p:cBhvr>
                                        <p:cTn id="97" dur="500" fill="hold"/>
                                        <p:tgtEl>
                                          <p:spTgt spid="42"/>
                                        </p:tgtEl>
                                        <p:attrNameLst>
                                          <p:attrName>ppt_h</p:attrName>
                                        </p:attrNameLst>
                                      </p:cBhvr>
                                      <p:tavLst>
                                        <p:tav tm="0">
                                          <p:val>
                                            <p:fltVal val="0"/>
                                          </p:val>
                                        </p:tav>
                                        <p:tav tm="100000">
                                          <p:val>
                                            <p:strVal val="#ppt_h"/>
                                          </p:val>
                                        </p:tav>
                                      </p:tavLst>
                                    </p:anim>
                                    <p:animEffect transition="in" filter="fade">
                                      <p:cBhvr>
                                        <p:cTn id="9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392111" y="6376512"/>
            <a:ext cx="19072221" cy="4205501"/>
            <a:chOff x="0" y="0"/>
            <a:chExt cx="5023136" cy="1107622"/>
          </a:xfrm>
        </p:grpSpPr>
        <p:sp>
          <p:nvSpPr>
            <p:cNvPr id="9" name="Freeform 9"/>
            <p:cNvSpPr/>
            <p:nvPr/>
          </p:nvSpPr>
          <p:spPr>
            <a:xfrm>
              <a:off x="0" y="0"/>
              <a:ext cx="5023136" cy="1107622"/>
            </a:xfrm>
            <a:custGeom>
              <a:avLst/>
              <a:gdLst/>
              <a:ahLst/>
              <a:cxnLst/>
              <a:rect l="l" t="t" r="r" b="b"/>
              <a:pathLst>
                <a:path w="5023136" h="1107622">
                  <a:moveTo>
                    <a:pt x="0" y="0"/>
                  </a:moveTo>
                  <a:lnTo>
                    <a:pt x="5023136" y="0"/>
                  </a:lnTo>
                  <a:lnTo>
                    <a:pt x="5023136" y="1107622"/>
                  </a:lnTo>
                  <a:lnTo>
                    <a:pt x="0" y="1107622"/>
                  </a:lnTo>
                  <a:close/>
                </a:path>
              </a:pathLst>
            </a:custGeom>
            <a:solidFill>
              <a:srgbClr val="FFCE08">
                <a:alpha val="68627"/>
              </a:srgbClr>
            </a:solidFill>
          </p:spPr>
        </p:sp>
        <p:sp>
          <p:nvSpPr>
            <p:cNvPr id="10" name="TextBox 10"/>
            <p:cNvSpPr txBox="1"/>
            <p:nvPr/>
          </p:nvSpPr>
          <p:spPr>
            <a:xfrm>
              <a:off x="0" y="-38100"/>
              <a:ext cx="5023136" cy="1145722"/>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3151148" y="4976158"/>
            <a:ext cx="11985704" cy="0"/>
          </a:xfrm>
          <a:prstGeom prst="line">
            <a:avLst/>
          </a:prstGeom>
          <a:ln w="38100" cap="flat">
            <a:solidFill>
              <a:srgbClr val="737373"/>
            </a:solidFill>
            <a:prstDash val="solid"/>
            <a:headEnd type="none" w="sm" len="sm"/>
            <a:tailEnd type="none" w="sm" len="sm"/>
          </a:ln>
        </p:spPr>
      </p:sp>
      <p:sp>
        <p:nvSpPr>
          <p:cNvPr id="13" name="AutoShape 13"/>
          <p:cNvSpPr/>
          <p:nvPr/>
        </p:nvSpPr>
        <p:spPr>
          <a:xfrm rot="5400000">
            <a:off x="2445034" y="5659960"/>
            <a:ext cx="1402137" cy="0"/>
          </a:xfrm>
          <a:prstGeom prst="line">
            <a:avLst/>
          </a:prstGeom>
          <a:ln w="38100" cap="flat">
            <a:solidFill>
              <a:srgbClr val="737373"/>
            </a:solidFill>
            <a:prstDash val="solid"/>
            <a:headEnd type="none" w="sm" len="sm"/>
            <a:tailEnd type="none" w="sm" len="sm"/>
          </a:ln>
        </p:spPr>
      </p:sp>
      <p:sp>
        <p:nvSpPr>
          <p:cNvPr id="14" name="AutoShape 14"/>
          <p:cNvSpPr/>
          <p:nvPr/>
        </p:nvSpPr>
        <p:spPr>
          <a:xfrm rot="5400000">
            <a:off x="14430738" y="5659960"/>
            <a:ext cx="1402137" cy="0"/>
          </a:xfrm>
          <a:prstGeom prst="line">
            <a:avLst/>
          </a:prstGeom>
          <a:ln w="38100" cap="flat">
            <a:solidFill>
              <a:srgbClr val="737373"/>
            </a:solidFill>
            <a:prstDash val="solid"/>
            <a:headEnd type="none" w="sm" len="sm"/>
            <a:tailEnd type="none" w="sm" len="sm"/>
          </a:ln>
        </p:spPr>
      </p:sp>
      <p:sp>
        <p:nvSpPr>
          <p:cNvPr id="15" name="AutoShape 15"/>
          <p:cNvSpPr/>
          <p:nvPr/>
        </p:nvSpPr>
        <p:spPr>
          <a:xfrm rot="5400000">
            <a:off x="6440269" y="5659960"/>
            <a:ext cx="1402137" cy="0"/>
          </a:xfrm>
          <a:prstGeom prst="line">
            <a:avLst/>
          </a:prstGeom>
          <a:ln w="38100" cap="flat">
            <a:solidFill>
              <a:srgbClr val="737373"/>
            </a:solidFill>
            <a:prstDash val="solid"/>
            <a:headEnd type="none" w="sm" len="sm"/>
            <a:tailEnd type="none" w="sm" len="sm"/>
          </a:ln>
        </p:spPr>
      </p:sp>
      <p:sp>
        <p:nvSpPr>
          <p:cNvPr id="16" name="AutoShape 16"/>
          <p:cNvSpPr/>
          <p:nvPr/>
        </p:nvSpPr>
        <p:spPr>
          <a:xfrm rot="5400000">
            <a:off x="10435503" y="5659960"/>
            <a:ext cx="1402137" cy="0"/>
          </a:xfrm>
          <a:prstGeom prst="line">
            <a:avLst/>
          </a:prstGeom>
          <a:ln w="38100" cap="flat">
            <a:solidFill>
              <a:srgbClr val="737373"/>
            </a:solidFill>
            <a:prstDash val="solid"/>
            <a:headEnd type="none" w="sm" len="sm"/>
            <a:tailEnd type="none" w="sm" len="sm"/>
          </a:ln>
        </p:spPr>
      </p:sp>
      <p:grpSp>
        <p:nvGrpSpPr>
          <p:cNvPr id="17" name="Group 17"/>
          <p:cNvGrpSpPr/>
          <p:nvPr/>
        </p:nvGrpSpPr>
        <p:grpSpPr>
          <a:xfrm>
            <a:off x="2760658" y="6359244"/>
            <a:ext cx="814963" cy="81496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5556" tIns="55556" rIns="55556" bIns="55556" rtlCol="0" anchor="ctr"/>
            <a:lstStyle/>
            <a:p>
              <a:pPr algn="ctr">
                <a:lnSpc>
                  <a:spcPts val="2659"/>
                </a:lnSpc>
              </a:pPr>
              <a:endParaRPr/>
            </a:p>
          </p:txBody>
        </p:sp>
      </p:grpSp>
      <p:grpSp>
        <p:nvGrpSpPr>
          <p:cNvPr id="20" name="Group 20"/>
          <p:cNvGrpSpPr/>
          <p:nvPr/>
        </p:nvGrpSpPr>
        <p:grpSpPr>
          <a:xfrm>
            <a:off x="6731789" y="6337051"/>
            <a:ext cx="814963" cy="81496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38100"/>
              <a:ext cx="660400" cy="698500"/>
            </a:xfrm>
            <a:prstGeom prst="rect">
              <a:avLst/>
            </a:prstGeom>
          </p:spPr>
          <p:txBody>
            <a:bodyPr lIns="55556" tIns="55556" rIns="55556" bIns="55556" rtlCol="0" anchor="ctr"/>
            <a:lstStyle/>
            <a:p>
              <a:pPr algn="ctr">
                <a:lnSpc>
                  <a:spcPts val="2659"/>
                </a:lnSpc>
              </a:pPr>
              <a:endParaRPr/>
            </a:p>
          </p:txBody>
        </p:sp>
      </p:grpSp>
      <p:grpSp>
        <p:nvGrpSpPr>
          <p:cNvPr id="23" name="Group 23"/>
          <p:cNvGrpSpPr/>
          <p:nvPr/>
        </p:nvGrpSpPr>
        <p:grpSpPr>
          <a:xfrm>
            <a:off x="10729090" y="6359244"/>
            <a:ext cx="814963" cy="81496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38100"/>
              <a:ext cx="660400" cy="698500"/>
            </a:xfrm>
            <a:prstGeom prst="rect">
              <a:avLst/>
            </a:prstGeom>
          </p:spPr>
          <p:txBody>
            <a:bodyPr lIns="55556" tIns="55556" rIns="55556" bIns="55556" rtlCol="0" anchor="ctr"/>
            <a:lstStyle/>
            <a:p>
              <a:pPr algn="ctr">
                <a:lnSpc>
                  <a:spcPts val="2659"/>
                </a:lnSpc>
              </a:pPr>
              <a:endParaRPr/>
            </a:p>
          </p:txBody>
        </p:sp>
      </p:grpSp>
      <p:grpSp>
        <p:nvGrpSpPr>
          <p:cNvPr id="26" name="Group 26"/>
          <p:cNvGrpSpPr/>
          <p:nvPr/>
        </p:nvGrpSpPr>
        <p:grpSpPr>
          <a:xfrm>
            <a:off x="14721170" y="6359244"/>
            <a:ext cx="814963" cy="81496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8" name="TextBox 28"/>
            <p:cNvSpPr txBox="1"/>
            <p:nvPr/>
          </p:nvSpPr>
          <p:spPr>
            <a:xfrm>
              <a:off x="76200" y="38100"/>
              <a:ext cx="660400" cy="698500"/>
            </a:xfrm>
            <a:prstGeom prst="rect">
              <a:avLst/>
            </a:prstGeom>
          </p:spPr>
          <p:txBody>
            <a:bodyPr lIns="55556" tIns="55556" rIns="55556" bIns="55556" rtlCol="0" anchor="ctr"/>
            <a:lstStyle/>
            <a:p>
              <a:pPr algn="ctr">
                <a:lnSpc>
                  <a:spcPts val="2659"/>
                </a:lnSpc>
              </a:pPr>
              <a:endParaRPr/>
            </a:p>
          </p:txBody>
        </p:sp>
      </p:grpSp>
      <p:sp>
        <p:nvSpPr>
          <p:cNvPr id="29" name="Freeform 29"/>
          <p:cNvSpPr/>
          <p:nvPr/>
        </p:nvSpPr>
        <p:spPr>
          <a:xfrm>
            <a:off x="2906747" y="6508769"/>
            <a:ext cx="522785" cy="507577"/>
          </a:xfrm>
          <a:custGeom>
            <a:avLst/>
            <a:gdLst/>
            <a:ahLst/>
            <a:cxnLst/>
            <a:rect l="l" t="t" r="r" b="b"/>
            <a:pathLst>
              <a:path w="522785" h="507577">
                <a:moveTo>
                  <a:pt x="0" y="0"/>
                </a:moveTo>
                <a:lnTo>
                  <a:pt x="522785" y="0"/>
                </a:lnTo>
                <a:lnTo>
                  <a:pt x="522785" y="507577"/>
                </a:lnTo>
                <a:lnTo>
                  <a:pt x="0" y="507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30"/>
          <p:cNvSpPr/>
          <p:nvPr/>
        </p:nvSpPr>
        <p:spPr>
          <a:xfrm>
            <a:off x="6833913" y="6508769"/>
            <a:ext cx="636884" cy="548879"/>
          </a:xfrm>
          <a:custGeom>
            <a:avLst/>
            <a:gdLst/>
            <a:ahLst/>
            <a:cxnLst/>
            <a:rect l="l" t="t" r="r" b="b"/>
            <a:pathLst>
              <a:path w="636884" h="548879">
                <a:moveTo>
                  <a:pt x="0" y="0"/>
                </a:moveTo>
                <a:lnTo>
                  <a:pt x="636885" y="0"/>
                </a:lnTo>
                <a:lnTo>
                  <a:pt x="636885" y="548878"/>
                </a:lnTo>
                <a:lnTo>
                  <a:pt x="0" y="548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31"/>
          <p:cNvSpPr/>
          <p:nvPr/>
        </p:nvSpPr>
        <p:spPr>
          <a:xfrm>
            <a:off x="14776625" y="6289806"/>
            <a:ext cx="914863" cy="914863"/>
          </a:xfrm>
          <a:custGeom>
            <a:avLst/>
            <a:gdLst/>
            <a:ahLst/>
            <a:cxnLst/>
            <a:rect l="l" t="t" r="r" b="b"/>
            <a:pathLst>
              <a:path w="914863" h="914863">
                <a:moveTo>
                  <a:pt x="0" y="0"/>
                </a:moveTo>
                <a:lnTo>
                  <a:pt x="914863" y="0"/>
                </a:lnTo>
                <a:lnTo>
                  <a:pt x="914863" y="914863"/>
                </a:lnTo>
                <a:lnTo>
                  <a:pt x="0" y="9148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a:off x="10702920" y="6378993"/>
            <a:ext cx="964863" cy="885262"/>
          </a:xfrm>
          <a:custGeom>
            <a:avLst/>
            <a:gdLst/>
            <a:ahLst/>
            <a:cxnLst/>
            <a:rect l="l" t="t" r="r" b="b"/>
            <a:pathLst>
              <a:path w="964863" h="885262">
                <a:moveTo>
                  <a:pt x="0" y="0"/>
                </a:moveTo>
                <a:lnTo>
                  <a:pt x="964863" y="0"/>
                </a:lnTo>
                <a:lnTo>
                  <a:pt x="964863" y="885262"/>
                </a:lnTo>
                <a:lnTo>
                  <a:pt x="0" y="885262"/>
                </a:lnTo>
                <a:lnTo>
                  <a:pt x="0" y="0"/>
                </a:lnTo>
                <a:close/>
              </a:path>
            </a:pathLst>
          </a:custGeom>
          <a:blipFill>
            <a:blip r:embed="rId9"/>
            <a:stretch>
              <a:fillRect/>
            </a:stretch>
          </a:blipFill>
        </p:spPr>
      </p:sp>
      <p:sp>
        <p:nvSpPr>
          <p:cNvPr id="33" name="Freeform 33"/>
          <p:cNvSpPr/>
          <p:nvPr/>
        </p:nvSpPr>
        <p:spPr>
          <a:xfrm>
            <a:off x="13577978" y="57151"/>
            <a:ext cx="4487387" cy="1710865"/>
          </a:xfrm>
          <a:custGeom>
            <a:avLst/>
            <a:gdLst/>
            <a:ahLst/>
            <a:cxnLst/>
            <a:rect l="l" t="t" r="r" b="b"/>
            <a:pathLst>
              <a:path w="4487387" h="1710865">
                <a:moveTo>
                  <a:pt x="0" y="0"/>
                </a:moveTo>
                <a:lnTo>
                  <a:pt x="4487387" y="0"/>
                </a:lnTo>
                <a:lnTo>
                  <a:pt x="4487387" y="1710865"/>
                </a:lnTo>
                <a:lnTo>
                  <a:pt x="0" y="1710865"/>
                </a:lnTo>
                <a:lnTo>
                  <a:pt x="0" y="0"/>
                </a:lnTo>
                <a:close/>
              </a:path>
            </a:pathLst>
          </a:custGeom>
          <a:blipFill>
            <a:blip r:embed="rId10"/>
            <a:stretch>
              <a:fillRect b="-1636"/>
            </a:stretch>
          </a:blipFill>
        </p:spPr>
      </p:sp>
      <p:grpSp>
        <p:nvGrpSpPr>
          <p:cNvPr id="43" name="Group 42">
            <a:extLst>
              <a:ext uri="{FF2B5EF4-FFF2-40B4-BE49-F238E27FC236}">
                <a16:creationId xmlns:a16="http://schemas.microsoft.com/office/drawing/2014/main" id="{6E2BD2D7-6A84-04C3-2D9D-D3049B1B9F31}"/>
              </a:ext>
            </a:extLst>
          </p:cNvPr>
          <p:cNvGrpSpPr/>
          <p:nvPr/>
        </p:nvGrpSpPr>
        <p:grpSpPr>
          <a:xfrm>
            <a:off x="7190123" y="244706"/>
            <a:ext cx="3945854" cy="3945854"/>
            <a:chOff x="7190123" y="244706"/>
            <a:chExt cx="3945854" cy="3945854"/>
          </a:xfrm>
        </p:grpSpPr>
        <p:grpSp>
          <p:nvGrpSpPr>
            <p:cNvPr id="2" name="Group 2"/>
            <p:cNvGrpSpPr/>
            <p:nvPr/>
          </p:nvGrpSpPr>
          <p:grpSpPr>
            <a:xfrm>
              <a:off x="7190123" y="244706"/>
              <a:ext cx="3945854" cy="39458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612042" y="666625"/>
              <a:ext cx="3102015" cy="31020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0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7725446" y="1688142"/>
              <a:ext cx="2875208" cy="1116132"/>
            </a:xfrm>
            <a:prstGeom prst="rect">
              <a:avLst/>
            </a:prstGeom>
          </p:spPr>
          <p:txBody>
            <a:bodyPr lIns="0" tIns="0" rIns="0" bIns="0" rtlCol="0" anchor="t">
              <a:spAutoFit/>
            </a:bodyPr>
            <a:lstStyle/>
            <a:p>
              <a:pPr algn="ctr">
                <a:lnSpc>
                  <a:spcPts val="4200"/>
                </a:lnSpc>
              </a:pPr>
              <a:r>
                <a:rPr lang="en-US" sz="4200" dirty="0">
                  <a:solidFill>
                    <a:srgbClr val="000000"/>
                  </a:solidFill>
                  <a:latin typeface="Archivo Black"/>
                  <a:ea typeface="Archivo Black"/>
                  <a:cs typeface="Archivo Black"/>
                  <a:sym typeface="Archivo Black"/>
                </a:rPr>
                <a:t>Our Service</a:t>
              </a:r>
            </a:p>
          </p:txBody>
        </p:sp>
      </p:grpSp>
      <p:sp>
        <p:nvSpPr>
          <p:cNvPr id="35" name="TextBox 35"/>
          <p:cNvSpPr txBox="1"/>
          <p:nvPr/>
        </p:nvSpPr>
        <p:spPr>
          <a:xfrm>
            <a:off x="777484" y="7380916"/>
            <a:ext cx="3775847" cy="388293"/>
          </a:xfrm>
          <a:prstGeom prst="rect">
            <a:avLst/>
          </a:prstGeom>
        </p:spPr>
        <p:txBody>
          <a:bodyPr lIns="0" tIns="0" rIns="0" bIns="0" rtlCol="0" anchor="t">
            <a:spAutoFit/>
          </a:bodyPr>
          <a:lstStyle/>
          <a:p>
            <a:pPr algn="ctr">
              <a:lnSpc>
                <a:spcPts val="2843"/>
              </a:lnSpc>
            </a:pPr>
            <a:r>
              <a:rPr lang="en-US" sz="2843" dirty="0">
                <a:solidFill>
                  <a:srgbClr val="000000"/>
                </a:solidFill>
                <a:latin typeface="Archivo Black"/>
                <a:ea typeface="Archivo Black"/>
                <a:cs typeface="Archivo Black"/>
                <a:sym typeface="Archivo Black"/>
              </a:rPr>
              <a:t>REFURBISHING</a:t>
            </a:r>
          </a:p>
        </p:txBody>
      </p:sp>
      <p:sp>
        <p:nvSpPr>
          <p:cNvPr id="36" name="TextBox 36"/>
          <p:cNvSpPr txBox="1"/>
          <p:nvPr/>
        </p:nvSpPr>
        <p:spPr>
          <a:xfrm>
            <a:off x="4973442" y="7246381"/>
            <a:ext cx="4098384" cy="691001"/>
          </a:xfrm>
          <a:prstGeom prst="rect">
            <a:avLst/>
          </a:prstGeom>
        </p:spPr>
        <p:txBody>
          <a:bodyPr lIns="0" tIns="0" rIns="0" bIns="0" rtlCol="0" anchor="t">
            <a:spAutoFit/>
          </a:bodyPr>
          <a:lstStyle/>
          <a:p>
            <a:pPr algn="ctr">
              <a:lnSpc>
                <a:spcPts val="2690"/>
              </a:lnSpc>
            </a:pPr>
            <a:r>
              <a:rPr lang="en-US" sz="2690" dirty="0">
                <a:solidFill>
                  <a:srgbClr val="000000"/>
                </a:solidFill>
                <a:latin typeface="Archivo Black"/>
                <a:ea typeface="Archivo Black"/>
                <a:cs typeface="Archivo Black"/>
                <a:sym typeface="Archivo Black"/>
              </a:rPr>
              <a:t>ELECT. &amp; MECH. </a:t>
            </a:r>
          </a:p>
          <a:p>
            <a:pPr algn="ctr">
              <a:lnSpc>
                <a:spcPts val="2690"/>
              </a:lnSpc>
            </a:pPr>
            <a:r>
              <a:rPr lang="en-US" sz="2690" dirty="0">
                <a:solidFill>
                  <a:srgbClr val="000000"/>
                </a:solidFill>
                <a:latin typeface="Archivo Black"/>
                <a:ea typeface="Archivo Black"/>
                <a:cs typeface="Archivo Black"/>
                <a:sym typeface="Archivo Black"/>
              </a:rPr>
              <a:t>TROUBLESHOOTING</a:t>
            </a:r>
          </a:p>
        </p:txBody>
      </p:sp>
      <p:sp>
        <p:nvSpPr>
          <p:cNvPr id="37" name="TextBox 37"/>
          <p:cNvSpPr txBox="1"/>
          <p:nvPr/>
        </p:nvSpPr>
        <p:spPr>
          <a:xfrm>
            <a:off x="13577978" y="7283985"/>
            <a:ext cx="3107656" cy="742463"/>
          </a:xfrm>
          <a:prstGeom prst="rect">
            <a:avLst/>
          </a:prstGeom>
        </p:spPr>
        <p:txBody>
          <a:bodyPr lIns="0" tIns="0" rIns="0" bIns="0" rtlCol="0" anchor="t">
            <a:spAutoFit/>
          </a:bodyPr>
          <a:lstStyle/>
          <a:p>
            <a:pPr algn="ctr">
              <a:lnSpc>
                <a:spcPts val="2843"/>
              </a:lnSpc>
            </a:pPr>
            <a:r>
              <a:rPr lang="en-US" sz="2843" dirty="0">
                <a:solidFill>
                  <a:srgbClr val="000000"/>
                </a:solidFill>
                <a:latin typeface="Archivo Black"/>
                <a:ea typeface="Archivo Black"/>
                <a:cs typeface="Archivo Black"/>
                <a:sym typeface="Archivo Black"/>
              </a:rPr>
              <a:t>PROJECT </a:t>
            </a:r>
          </a:p>
          <a:p>
            <a:pPr algn="ctr">
              <a:lnSpc>
                <a:spcPts val="2843"/>
              </a:lnSpc>
            </a:pPr>
            <a:r>
              <a:rPr lang="en-US" sz="2843" dirty="0">
                <a:solidFill>
                  <a:srgbClr val="000000"/>
                </a:solidFill>
                <a:latin typeface="Archivo Black"/>
                <a:ea typeface="Archivo Black"/>
                <a:cs typeface="Archivo Black"/>
                <a:sym typeface="Archivo Black"/>
              </a:rPr>
              <a:t>INSTALLATION</a:t>
            </a:r>
          </a:p>
        </p:txBody>
      </p:sp>
      <p:sp>
        <p:nvSpPr>
          <p:cNvPr id="38" name="TextBox 38"/>
          <p:cNvSpPr txBox="1"/>
          <p:nvPr/>
        </p:nvSpPr>
        <p:spPr>
          <a:xfrm>
            <a:off x="9300427" y="7283985"/>
            <a:ext cx="3878977" cy="742463"/>
          </a:xfrm>
          <a:prstGeom prst="rect">
            <a:avLst/>
          </a:prstGeom>
        </p:spPr>
        <p:txBody>
          <a:bodyPr lIns="0" tIns="0" rIns="0" bIns="0" rtlCol="0" anchor="t">
            <a:spAutoFit/>
          </a:bodyPr>
          <a:lstStyle/>
          <a:p>
            <a:pPr algn="ctr">
              <a:lnSpc>
                <a:spcPts val="2843"/>
              </a:lnSpc>
            </a:pPr>
            <a:r>
              <a:rPr lang="en-US" sz="2843" dirty="0">
                <a:solidFill>
                  <a:srgbClr val="000000"/>
                </a:solidFill>
                <a:latin typeface="Archivo Black"/>
                <a:ea typeface="Archivo Black"/>
                <a:cs typeface="Archivo Black"/>
                <a:sym typeface="Archivo Black"/>
              </a:rPr>
              <a:t>S.S FABRICATION WORKS</a:t>
            </a:r>
          </a:p>
        </p:txBody>
      </p:sp>
      <p:sp>
        <p:nvSpPr>
          <p:cNvPr id="39" name="TextBox 39"/>
          <p:cNvSpPr txBox="1"/>
          <p:nvPr/>
        </p:nvSpPr>
        <p:spPr>
          <a:xfrm>
            <a:off x="880774" y="8089782"/>
            <a:ext cx="3672557" cy="1564005"/>
          </a:xfrm>
          <a:prstGeom prst="rect">
            <a:avLst/>
          </a:prstGeom>
        </p:spPr>
        <p:txBody>
          <a:bodyPr lIns="0" tIns="0" rIns="0" bIns="0" rtlCol="0" anchor="t">
            <a:spAutoFit/>
          </a:bodyPr>
          <a:lstStyle/>
          <a:p>
            <a:pPr algn="ctr">
              <a:lnSpc>
                <a:spcPts val="2520"/>
              </a:lnSpc>
            </a:pPr>
            <a:r>
              <a:rPr lang="en-US" sz="1800" dirty="0">
                <a:solidFill>
                  <a:srgbClr val="000000"/>
                </a:solidFill>
                <a:latin typeface="Aileron"/>
                <a:ea typeface="Aileron"/>
                <a:cs typeface="Aileron"/>
                <a:sym typeface="Aileron"/>
              </a:rPr>
              <a:t>We specialize in refurbishing F.F.S. machines to restore optimal performance and extend lifespan, ensuring reliability and efficiency in your production processes.</a:t>
            </a:r>
          </a:p>
        </p:txBody>
      </p:sp>
      <p:sp>
        <p:nvSpPr>
          <p:cNvPr id="40" name="TextBox 40"/>
          <p:cNvSpPr txBox="1"/>
          <p:nvPr/>
        </p:nvSpPr>
        <p:spPr>
          <a:xfrm>
            <a:off x="5356671" y="8185079"/>
            <a:ext cx="3672557" cy="4342765"/>
          </a:xfrm>
          <a:prstGeom prst="rect">
            <a:avLst/>
          </a:prstGeom>
        </p:spPr>
        <p:txBody>
          <a:bodyPr lIns="0" tIns="0" rIns="0" bIns="0" rtlCol="0" anchor="t">
            <a:spAutoFit/>
          </a:bodyPr>
          <a:lstStyle/>
          <a:p>
            <a:pPr algn="ctr">
              <a:lnSpc>
                <a:spcPts val="2520"/>
              </a:lnSpc>
            </a:pPr>
            <a:r>
              <a:rPr lang="en-US" sz="1800" dirty="0">
                <a:solidFill>
                  <a:srgbClr val="000000"/>
                </a:solidFill>
                <a:latin typeface="Aileron"/>
                <a:ea typeface="Aileron"/>
                <a:cs typeface="Aileron"/>
                <a:sym typeface="Aileron"/>
              </a:rPr>
              <a:t>Our qualified engineers provide expert electrical and mechanical troubleshooting services, delivering precise solutions to ensure optimal performance and resolve issues efficiently.</a:t>
            </a: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a:p>
            <a:pPr algn="ctr">
              <a:lnSpc>
                <a:spcPts val="2799"/>
              </a:lnSpc>
            </a:pPr>
            <a:endParaRPr lang="en-US" sz="1800" dirty="0">
              <a:solidFill>
                <a:srgbClr val="000000"/>
              </a:solidFill>
              <a:latin typeface="Aileron"/>
              <a:ea typeface="Aileron"/>
              <a:cs typeface="Aileron"/>
              <a:sym typeface="Aileron"/>
            </a:endParaRPr>
          </a:p>
        </p:txBody>
      </p:sp>
      <p:sp>
        <p:nvSpPr>
          <p:cNvPr id="41" name="TextBox 41"/>
          <p:cNvSpPr txBox="1"/>
          <p:nvPr/>
        </p:nvSpPr>
        <p:spPr>
          <a:xfrm>
            <a:off x="9455163" y="8185079"/>
            <a:ext cx="3672557" cy="4455795"/>
          </a:xfrm>
          <a:prstGeom prst="rect">
            <a:avLst/>
          </a:prstGeom>
        </p:spPr>
        <p:txBody>
          <a:bodyPr lIns="0" tIns="0" rIns="0" bIns="0" rtlCol="0" anchor="t">
            <a:spAutoFit/>
          </a:bodyPr>
          <a:lstStyle/>
          <a:p>
            <a:pPr algn="ctr">
              <a:lnSpc>
                <a:spcPts val="2659"/>
              </a:lnSpc>
            </a:pPr>
            <a:r>
              <a:rPr lang="en-US" sz="1899" dirty="0">
                <a:solidFill>
                  <a:srgbClr val="000000"/>
                </a:solidFill>
                <a:latin typeface="Aileron"/>
                <a:ea typeface="Aileron"/>
                <a:cs typeface="Aileron"/>
                <a:sym typeface="Aileron"/>
              </a:rPr>
              <a:t>We offer high-quality stainless steel fabrication at competitive prices, combining professional craftsmanship with affordability. Trust us for reliable, top-notch results tailored to your needs.</a:t>
            </a:r>
          </a:p>
          <a:p>
            <a:pPr algn="ctr">
              <a:lnSpc>
                <a:spcPts val="2799"/>
              </a:lnSpc>
            </a:pPr>
            <a:endParaRPr lang="en-US" sz="1899" dirty="0">
              <a:solidFill>
                <a:srgbClr val="000000"/>
              </a:solidFill>
              <a:latin typeface="Aileron"/>
              <a:ea typeface="Aileron"/>
              <a:cs typeface="Aileron"/>
              <a:sym typeface="Aileron"/>
            </a:endParaRPr>
          </a:p>
          <a:p>
            <a:pPr algn="ctr">
              <a:lnSpc>
                <a:spcPts val="2799"/>
              </a:lnSpc>
            </a:pPr>
            <a:endParaRPr lang="en-US" sz="1899" dirty="0">
              <a:solidFill>
                <a:srgbClr val="000000"/>
              </a:solidFill>
              <a:latin typeface="Aileron"/>
              <a:ea typeface="Aileron"/>
              <a:cs typeface="Aileron"/>
              <a:sym typeface="Aileron"/>
            </a:endParaRPr>
          </a:p>
          <a:p>
            <a:pPr algn="ctr">
              <a:lnSpc>
                <a:spcPts val="2799"/>
              </a:lnSpc>
            </a:pPr>
            <a:endParaRPr lang="en-US" sz="1899" dirty="0">
              <a:solidFill>
                <a:srgbClr val="000000"/>
              </a:solidFill>
              <a:latin typeface="Aileron"/>
              <a:ea typeface="Aileron"/>
              <a:cs typeface="Aileron"/>
              <a:sym typeface="Aileron"/>
            </a:endParaRPr>
          </a:p>
          <a:p>
            <a:pPr algn="ctr">
              <a:lnSpc>
                <a:spcPts val="2799"/>
              </a:lnSpc>
            </a:pPr>
            <a:endParaRPr lang="en-US" sz="1899" dirty="0">
              <a:solidFill>
                <a:srgbClr val="000000"/>
              </a:solidFill>
              <a:latin typeface="Aileron"/>
              <a:ea typeface="Aileron"/>
              <a:cs typeface="Aileron"/>
              <a:sym typeface="Aileron"/>
            </a:endParaRPr>
          </a:p>
          <a:p>
            <a:pPr algn="ctr">
              <a:lnSpc>
                <a:spcPts val="2799"/>
              </a:lnSpc>
            </a:pPr>
            <a:endParaRPr lang="en-US" sz="1899" dirty="0">
              <a:solidFill>
                <a:srgbClr val="000000"/>
              </a:solidFill>
              <a:latin typeface="Aileron"/>
              <a:ea typeface="Aileron"/>
              <a:cs typeface="Aileron"/>
              <a:sym typeface="Aileron"/>
            </a:endParaRPr>
          </a:p>
          <a:p>
            <a:pPr algn="ctr">
              <a:lnSpc>
                <a:spcPts val="2799"/>
              </a:lnSpc>
            </a:pPr>
            <a:endParaRPr lang="en-US" sz="1899" dirty="0">
              <a:solidFill>
                <a:srgbClr val="000000"/>
              </a:solidFill>
              <a:latin typeface="Aileron"/>
              <a:ea typeface="Aileron"/>
              <a:cs typeface="Aileron"/>
              <a:sym typeface="Aileron"/>
            </a:endParaRPr>
          </a:p>
          <a:p>
            <a:pPr algn="ctr">
              <a:lnSpc>
                <a:spcPts val="2799"/>
              </a:lnSpc>
            </a:pPr>
            <a:endParaRPr lang="en-US" sz="1899" dirty="0">
              <a:solidFill>
                <a:srgbClr val="000000"/>
              </a:solidFill>
              <a:latin typeface="Aileron"/>
              <a:ea typeface="Aileron"/>
              <a:cs typeface="Aileron"/>
              <a:sym typeface="Aileron"/>
            </a:endParaRPr>
          </a:p>
        </p:txBody>
      </p:sp>
      <p:sp>
        <p:nvSpPr>
          <p:cNvPr id="42" name="TextBox 42"/>
          <p:cNvSpPr txBox="1"/>
          <p:nvPr/>
        </p:nvSpPr>
        <p:spPr>
          <a:xfrm>
            <a:off x="13179403" y="8185079"/>
            <a:ext cx="4919025" cy="1878330"/>
          </a:xfrm>
          <a:prstGeom prst="rect">
            <a:avLst/>
          </a:prstGeom>
        </p:spPr>
        <p:txBody>
          <a:bodyPr lIns="0" tIns="0" rIns="0" bIns="0" rtlCol="0" anchor="t">
            <a:spAutoFit/>
          </a:bodyPr>
          <a:lstStyle/>
          <a:p>
            <a:pPr algn="ctr">
              <a:lnSpc>
                <a:spcPts val="2520"/>
              </a:lnSpc>
            </a:pPr>
            <a:r>
              <a:rPr lang="en-US" sz="1800" dirty="0">
                <a:solidFill>
                  <a:srgbClr val="000000"/>
                </a:solidFill>
                <a:latin typeface="Aileron"/>
                <a:ea typeface="Aileron"/>
                <a:cs typeface="Aileron"/>
                <a:sym typeface="Aileron"/>
              </a:rPr>
              <a:t>We provide expert project installation services for new parenteral manufacturing units, ensuring seamless setup and compliance with industry standards. Our professional team delivers efficient, high-quality solutions tailored to your project's needs.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advTm="20000">
        <p159:morph option="byObject"/>
      </p:transition>
    </mc:Choice>
    <mc:Fallback xmlns="">
      <p:transition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heel(1)">
                                      <p:cBhvr>
                                        <p:cTn id="10" dur="2000"/>
                                        <p:tgtEl>
                                          <p:spTgt spid="43"/>
                                        </p:tgtEl>
                                      </p:cBhvr>
                                    </p:animEffect>
                                  </p:childTnLst>
                                </p:cTn>
                              </p:par>
                            </p:childTnLst>
                          </p:cTn>
                        </p:par>
                        <p:par>
                          <p:cTn id="11" fill="hold">
                            <p:stCondLst>
                              <p:cond delay="2000"/>
                            </p:stCondLst>
                            <p:childTnLst>
                              <p:par>
                                <p:cTn id="12" presetID="21" presetClass="entr" presetSubtype="1"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heel(1)">
                                      <p:cBhvr>
                                        <p:cTn id="14" dur="2000"/>
                                        <p:tgtEl>
                                          <p:spTgt spid="13"/>
                                        </p:tgtEl>
                                      </p:cBhvr>
                                    </p:animEffect>
                                  </p:childTnLst>
                                </p:cTn>
                              </p:par>
                            </p:childTnLst>
                          </p:cTn>
                        </p:par>
                        <p:par>
                          <p:cTn id="15" fill="hold">
                            <p:stCondLst>
                              <p:cond delay="4000"/>
                            </p:stCondLst>
                            <p:childTnLst>
                              <p:par>
                                <p:cTn id="16" presetID="21" presetClass="entr" presetSubtype="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2000"/>
                                        <p:tgtEl>
                                          <p:spTgt spid="12"/>
                                        </p:tgtEl>
                                      </p:cBhvr>
                                    </p:animEffect>
                                  </p:childTnLst>
                                </p:cTn>
                              </p:par>
                            </p:childTnLst>
                          </p:cTn>
                        </p:par>
                        <p:par>
                          <p:cTn id="19" fill="hold">
                            <p:stCondLst>
                              <p:cond delay="6000"/>
                            </p:stCondLst>
                            <p:childTnLst>
                              <p:par>
                                <p:cTn id="20" presetID="21"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heel(1)">
                                      <p:cBhvr>
                                        <p:cTn id="22" dur="2000"/>
                                        <p:tgtEl>
                                          <p:spTgt spid="29"/>
                                        </p:tgtEl>
                                      </p:cBhvr>
                                    </p:animEffect>
                                  </p:childTnLst>
                                </p:cTn>
                              </p:par>
                            </p:childTnLst>
                          </p:cTn>
                        </p:par>
                        <p:par>
                          <p:cTn id="23" fill="hold">
                            <p:stCondLst>
                              <p:cond delay="8000"/>
                            </p:stCondLst>
                            <p:childTnLst>
                              <p:par>
                                <p:cTn id="24" presetID="21" presetClass="entr" presetSubtype="1"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heel(1)">
                                      <p:cBhvr>
                                        <p:cTn id="26" dur="2000"/>
                                        <p:tgtEl>
                                          <p:spTgt spid="17"/>
                                        </p:tgtEl>
                                      </p:cBhvr>
                                    </p:animEffect>
                                  </p:childTnLst>
                                </p:cTn>
                              </p:par>
                            </p:childTnLst>
                          </p:cTn>
                        </p:par>
                        <p:par>
                          <p:cTn id="27" fill="hold">
                            <p:stCondLst>
                              <p:cond delay="10000"/>
                            </p:stCondLst>
                            <p:childTnLst>
                              <p:par>
                                <p:cTn id="28" presetID="53" presetClass="entr" presetSubtype="16"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p:cTn id="30" dur="500" fill="hold"/>
                                        <p:tgtEl>
                                          <p:spTgt spid="35"/>
                                        </p:tgtEl>
                                        <p:attrNameLst>
                                          <p:attrName>ppt_w</p:attrName>
                                        </p:attrNameLst>
                                      </p:cBhvr>
                                      <p:tavLst>
                                        <p:tav tm="0">
                                          <p:val>
                                            <p:fltVal val="0"/>
                                          </p:val>
                                        </p:tav>
                                        <p:tav tm="100000">
                                          <p:val>
                                            <p:strVal val="#ppt_w"/>
                                          </p:val>
                                        </p:tav>
                                      </p:tavLst>
                                    </p:anim>
                                    <p:anim calcmode="lin" valueType="num">
                                      <p:cBhvr>
                                        <p:cTn id="31" dur="500" fill="hold"/>
                                        <p:tgtEl>
                                          <p:spTgt spid="35"/>
                                        </p:tgtEl>
                                        <p:attrNameLst>
                                          <p:attrName>ppt_h</p:attrName>
                                        </p:attrNameLst>
                                      </p:cBhvr>
                                      <p:tavLst>
                                        <p:tav tm="0">
                                          <p:val>
                                            <p:fltVal val="0"/>
                                          </p:val>
                                        </p:tav>
                                        <p:tav tm="100000">
                                          <p:val>
                                            <p:strVal val="#ppt_h"/>
                                          </p:val>
                                        </p:tav>
                                      </p:tavLst>
                                    </p:anim>
                                    <p:animEffect transition="in" filter="fade">
                                      <p:cBhvr>
                                        <p:cTn id="32" dur="500"/>
                                        <p:tgtEl>
                                          <p:spTgt spid="35"/>
                                        </p:tgtEl>
                                      </p:cBhvr>
                                    </p:animEffect>
                                  </p:childTnLst>
                                </p:cTn>
                              </p:par>
                            </p:childTnLst>
                          </p:cTn>
                        </p:par>
                        <p:par>
                          <p:cTn id="33" fill="hold">
                            <p:stCondLst>
                              <p:cond delay="10500"/>
                            </p:stCondLst>
                            <p:childTnLst>
                              <p:par>
                                <p:cTn id="34" presetID="53" presetClass="entr" presetSubtype="16"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p:cTn id="36" dur="500" fill="hold"/>
                                        <p:tgtEl>
                                          <p:spTgt spid="39"/>
                                        </p:tgtEl>
                                        <p:attrNameLst>
                                          <p:attrName>ppt_w</p:attrName>
                                        </p:attrNameLst>
                                      </p:cBhvr>
                                      <p:tavLst>
                                        <p:tav tm="0">
                                          <p:val>
                                            <p:fltVal val="0"/>
                                          </p:val>
                                        </p:tav>
                                        <p:tav tm="100000">
                                          <p:val>
                                            <p:strVal val="#ppt_w"/>
                                          </p:val>
                                        </p:tav>
                                      </p:tavLst>
                                    </p:anim>
                                    <p:anim calcmode="lin" valueType="num">
                                      <p:cBhvr>
                                        <p:cTn id="37" dur="500" fill="hold"/>
                                        <p:tgtEl>
                                          <p:spTgt spid="39"/>
                                        </p:tgtEl>
                                        <p:attrNameLst>
                                          <p:attrName>ppt_h</p:attrName>
                                        </p:attrNameLst>
                                      </p:cBhvr>
                                      <p:tavLst>
                                        <p:tav tm="0">
                                          <p:val>
                                            <p:fltVal val="0"/>
                                          </p:val>
                                        </p:tav>
                                        <p:tav tm="100000">
                                          <p:val>
                                            <p:strVal val="#ppt_h"/>
                                          </p:val>
                                        </p:tav>
                                      </p:tavLst>
                                    </p:anim>
                                    <p:animEffect transition="in" filter="fade">
                                      <p:cBhvr>
                                        <p:cTn id="38" dur="500"/>
                                        <p:tgtEl>
                                          <p:spTgt spid="39"/>
                                        </p:tgtEl>
                                      </p:cBhvr>
                                    </p:animEffect>
                                  </p:childTnLst>
                                </p:cTn>
                              </p:par>
                            </p:childTnLst>
                          </p:cTn>
                        </p:par>
                        <p:par>
                          <p:cTn id="39" fill="hold">
                            <p:stCondLst>
                              <p:cond delay="11000"/>
                            </p:stCondLst>
                            <p:childTnLst>
                              <p:par>
                                <p:cTn id="40" presetID="21" presetClass="entr" presetSubtype="1"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heel(1)">
                                      <p:cBhvr>
                                        <p:cTn id="42" dur="2000"/>
                                        <p:tgtEl>
                                          <p:spTgt spid="30"/>
                                        </p:tgtEl>
                                      </p:cBhvr>
                                    </p:animEffect>
                                  </p:childTnLst>
                                </p:cTn>
                              </p:par>
                            </p:childTnLst>
                          </p:cTn>
                        </p:par>
                        <p:par>
                          <p:cTn id="43" fill="hold">
                            <p:stCondLst>
                              <p:cond delay="13000"/>
                            </p:stCondLst>
                            <p:childTnLst>
                              <p:par>
                                <p:cTn id="44" presetID="21" presetClass="entr" presetSubtype="1"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heel(1)">
                                      <p:cBhvr>
                                        <p:cTn id="46" dur="2000"/>
                                        <p:tgtEl>
                                          <p:spTgt spid="20"/>
                                        </p:tgtEl>
                                      </p:cBhvr>
                                    </p:animEffect>
                                  </p:childTnLst>
                                </p:cTn>
                              </p:par>
                            </p:childTnLst>
                          </p:cTn>
                        </p:par>
                        <p:par>
                          <p:cTn id="47" fill="hold">
                            <p:stCondLst>
                              <p:cond delay="15000"/>
                            </p:stCondLst>
                            <p:childTnLst>
                              <p:par>
                                <p:cTn id="48" presetID="21" presetClass="entr" presetSubtype="1"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heel(1)">
                                      <p:cBhvr>
                                        <p:cTn id="50" dur="2000"/>
                                        <p:tgtEl>
                                          <p:spTgt spid="15"/>
                                        </p:tgtEl>
                                      </p:cBhvr>
                                    </p:animEffect>
                                  </p:childTnLst>
                                </p:cTn>
                              </p:par>
                            </p:childTnLst>
                          </p:cTn>
                        </p:par>
                        <p:par>
                          <p:cTn id="51" fill="hold">
                            <p:stCondLst>
                              <p:cond delay="170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par>
                          <p:cTn id="57" fill="hold">
                            <p:stCondLst>
                              <p:cond delay="17500"/>
                            </p:stCondLst>
                            <p:childTnLst>
                              <p:par>
                                <p:cTn id="58" presetID="53" presetClass="entr" presetSubtype="16"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18000"/>
                            </p:stCondLst>
                            <p:childTnLst>
                              <p:par>
                                <p:cTn id="64" presetID="21" presetClass="entr" presetSubtype="1" fill="hold"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heel(1)">
                                      <p:cBhvr>
                                        <p:cTn id="66" dur="2000"/>
                                        <p:tgtEl>
                                          <p:spTgt spid="16"/>
                                        </p:tgtEl>
                                      </p:cBhvr>
                                    </p:animEffect>
                                  </p:childTnLst>
                                </p:cTn>
                              </p:par>
                            </p:childTnLst>
                          </p:cTn>
                        </p:par>
                        <p:par>
                          <p:cTn id="67" fill="hold">
                            <p:stCondLst>
                              <p:cond delay="20000"/>
                            </p:stCondLst>
                            <p:childTnLst>
                              <p:par>
                                <p:cTn id="68" presetID="21" presetClass="entr" presetSubtype="1" fill="hold"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heel(1)">
                                      <p:cBhvr>
                                        <p:cTn id="70" dur="2000"/>
                                        <p:tgtEl>
                                          <p:spTgt spid="23"/>
                                        </p:tgtEl>
                                      </p:cBhvr>
                                    </p:animEffect>
                                  </p:childTnLst>
                                </p:cTn>
                              </p:par>
                            </p:childTnLst>
                          </p:cTn>
                        </p:par>
                        <p:par>
                          <p:cTn id="71" fill="hold">
                            <p:stCondLst>
                              <p:cond delay="22000"/>
                            </p:stCondLst>
                            <p:childTnLst>
                              <p:par>
                                <p:cTn id="72" presetID="21" presetClass="entr" presetSubtype="1"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heel(1)">
                                      <p:cBhvr>
                                        <p:cTn id="74" dur="2000"/>
                                        <p:tgtEl>
                                          <p:spTgt spid="32"/>
                                        </p:tgtEl>
                                      </p:cBhvr>
                                    </p:animEffect>
                                  </p:childTnLst>
                                </p:cTn>
                              </p:par>
                            </p:childTnLst>
                          </p:cTn>
                        </p:par>
                        <p:par>
                          <p:cTn id="75" fill="hold">
                            <p:stCondLst>
                              <p:cond delay="24000"/>
                            </p:stCondLst>
                            <p:childTnLst>
                              <p:par>
                                <p:cTn id="76" presetID="53" presetClass="entr" presetSubtype="16"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 calcmode="lin" valueType="num">
                                      <p:cBhvr>
                                        <p:cTn id="78" dur="500" fill="hold"/>
                                        <p:tgtEl>
                                          <p:spTgt spid="38"/>
                                        </p:tgtEl>
                                        <p:attrNameLst>
                                          <p:attrName>ppt_w</p:attrName>
                                        </p:attrNameLst>
                                      </p:cBhvr>
                                      <p:tavLst>
                                        <p:tav tm="0">
                                          <p:val>
                                            <p:fltVal val="0"/>
                                          </p:val>
                                        </p:tav>
                                        <p:tav tm="100000">
                                          <p:val>
                                            <p:strVal val="#ppt_w"/>
                                          </p:val>
                                        </p:tav>
                                      </p:tavLst>
                                    </p:anim>
                                    <p:anim calcmode="lin" valueType="num">
                                      <p:cBhvr>
                                        <p:cTn id="79" dur="500" fill="hold"/>
                                        <p:tgtEl>
                                          <p:spTgt spid="38"/>
                                        </p:tgtEl>
                                        <p:attrNameLst>
                                          <p:attrName>ppt_h</p:attrName>
                                        </p:attrNameLst>
                                      </p:cBhvr>
                                      <p:tavLst>
                                        <p:tav tm="0">
                                          <p:val>
                                            <p:fltVal val="0"/>
                                          </p:val>
                                        </p:tav>
                                        <p:tav tm="100000">
                                          <p:val>
                                            <p:strVal val="#ppt_h"/>
                                          </p:val>
                                        </p:tav>
                                      </p:tavLst>
                                    </p:anim>
                                    <p:animEffect transition="in" filter="fade">
                                      <p:cBhvr>
                                        <p:cTn id="80" dur="500"/>
                                        <p:tgtEl>
                                          <p:spTgt spid="38"/>
                                        </p:tgtEl>
                                      </p:cBhvr>
                                    </p:animEffect>
                                  </p:childTnLst>
                                </p:cTn>
                              </p:par>
                            </p:childTnLst>
                          </p:cTn>
                        </p:par>
                        <p:par>
                          <p:cTn id="81" fill="hold">
                            <p:stCondLst>
                              <p:cond delay="24500"/>
                            </p:stCondLst>
                            <p:childTnLst>
                              <p:par>
                                <p:cTn id="82" presetID="53" presetClass="entr" presetSubtype="16"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 calcmode="lin" valueType="num">
                                      <p:cBhvr>
                                        <p:cTn id="84" dur="500" fill="hold"/>
                                        <p:tgtEl>
                                          <p:spTgt spid="41"/>
                                        </p:tgtEl>
                                        <p:attrNameLst>
                                          <p:attrName>ppt_w</p:attrName>
                                        </p:attrNameLst>
                                      </p:cBhvr>
                                      <p:tavLst>
                                        <p:tav tm="0">
                                          <p:val>
                                            <p:fltVal val="0"/>
                                          </p:val>
                                        </p:tav>
                                        <p:tav tm="100000">
                                          <p:val>
                                            <p:strVal val="#ppt_w"/>
                                          </p:val>
                                        </p:tav>
                                      </p:tavLst>
                                    </p:anim>
                                    <p:anim calcmode="lin" valueType="num">
                                      <p:cBhvr>
                                        <p:cTn id="85" dur="500" fill="hold"/>
                                        <p:tgtEl>
                                          <p:spTgt spid="41"/>
                                        </p:tgtEl>
                                        <p:attrNameLst>
                                          <p:attrName>ppt_h</p:attrName>
                                        </p:attrNameLst>
                                      </p:cBhvr>
                                      <p:tavLst>
                                        <p:tav tm="0">
                                          <p:val>
                                            <p:fltVal val="0"/>
                                          </p:val>
                                        </p:tav>
                                        <p:tav tm="100000">
                                          <p:val>
                                            <p:strVal val="#ppt_h"/>
                                          </p:val>
                                        </p:tav>
                                      </p:tavLst>
                                    </p:anim>
                                    <p:animEffect transition="in" filter="fade">
                                      <p:cBhvr>
                                        <p:cTn id="86" dur="500"/>
                                        <p:tgtEl>
                                          <p:spTgt spid="41"/>
                                        </p:tgtEl>
                                      </p:cBhvr>
                                    </p:animEffect>
                                  </p:childTnLst>
                                </p:cTn>
                              </p:par>
                            </p:childTnLst>
                          </p:cTn>
                        </p:par>
                        <p:par>
                          <p:cTn id="87" fill="hold">
                            <p:stCondLst>
                              <p:cond delay="25000"/>
                            </p:stCondLst>
                            <p:childTnLst>
                              <p:par>
                                <p:cTn id="88" presetID="21" presetClass="entr" presetSubtype="1" fill="hold" nodeType="after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heel(1)">
                                      <p:cBhvr>
                                        <p:cTn id="90" dur="2000"/>
                                        <p:tgtEl>
                                          <p:spTgt spid="31"/>
                                        </p:tgtEl>
                                      </p:cBhvr>
                                    </p:animEffect>
                                  </p:childTnLst>
                                </p:cTn>
                              </p:par>
                            </p:childTnLst>
                          </p:cTn>
                        </p:par>
                        <p:par>
                          <p:cTn id="91" fill="hold">
                            <p:stCondLst>
                              <p:cond delay="27000"/>
                            </p:stCondLst>
                            <p:childTnLst>
                              <p:par>
                                <p:cTn id="92" presetID="21"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heel(1)">
                                      <p:cBhvr>
                                        <p:cTn id="94" dur="2000"/>
                                        <p:tgtEl>
                                          <p:spTgt spid="26"/>
                                        </p:tgtEl>
                                      </p:cBhvr>
                                    </p:animEffect>
                                  </p:childTnLst>
                                </p:cTn>
                              </p:par>
                            </p:childTnLst>
                          </p:cTn>
                        </p:par>
                        <p:par>
                          <p:cTn id="95" fill="hold">
                            <p:stCondLst>
                              <p:cond delay="29000"/>
                            </p:stCondLst>
                            <p:childTnLst>
                              <p:par>
                                <p:cTn id="96" presetID="21" presetClass="entr" presetSubtype="1" fill="hold" nodeType="after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heel(1)">
                                      <p:cBhvr>
                                        <p:cTn id="98" dur="2000"/>
                                        <p:tgtEl>
                                          <p:spTgt spid="14"/>
                                        </p:tgtEl>
                                      </p:cBhvr>
                                    </p:animEffect>
                                  </p:childTnLst>
                                </p:cTn>
                              </p:par>
                            </p:childTnLst>
                          </p:cTn>
                        </p:par>
                        <p:par>
                          <p:cTn id="99" fill="hold">
                            <p:stCondLst>
                              <p:cond delay="31000"/>
                            </p:stCondLst>
                            <p:childTnLst>
                              <p:par>
                                <p:cTn id="100" presetID="21" presetClass="entr" presetSubtype="1"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heel(1)">
                                      <p:cBhvr>
                                        <p:cTn id="102" dur="2000"/>
                                        <p:tgtEl>
                                          <p:spTgt spid="37"/>
                                        </p:tgtEl>
                                      </p:cBhvr>
                                    </p:animEffect>
                                  </p:childTnLst>
                                </p:cTn>
                              </p:par>
                            </p:childTnLst>
                          </p:cTn>
                        </p:par>
                        <p:par>
                          <p:cTn id="103" fill="hold">
                            <p:stCondLst>
                              <p:cond delay="33000"/>
                            </p:stCondLst>
                            <p:childTnLst>
                              <p:par>
                                <p:cTn id="104" presetID="53" presetClass="entr" presetSubtype="16" fill="hold" grpId="0" nodeType="afterEffect">
                                  <p:stCondLst>
                                    <p:cond delay="0"/>
                                  </p:stCondLst>
                                  <p:childTnLst>
                                    <p:set>
                                      <p:cBhvr>
                                        <p:cTn id="105" dur="1" fill="hold">
                                          <p:stCondLst>
                                            <p:cond delay="0"/>
                                          </p:stCondLst>
                                        </p:cTn>
                                        <p:tgtEl>
                                          <p:spTgt spid="42"/>
                                        </p:tgtEl>
                                        <p:attrNameLst>
                                          <p:attrName>style.visibility</p:attrName>
                                        </p:attrNameLst>
                                      </p:cBhvr>
                                      <p:to>
                                        <p:strVal val="visible"/>
                                      </p:to>
                                    </p:set>
                                    <p:anim calcmode="lin" valueType="num">
                                      <p:cBhvr>
                                        <p:cTn id="106" dur="500" fill="hold"/>
                                        <p:tgtEl>
                                          <p:spTgt spid="42"/>
                                        </p:tgtEl>
                                        <p:attrNameLst>
                                          <p:attrName>ppt_w</p:attrName>
                                        </p:attrNameLst>
                                      </p:cBhvr>
                                      <p:tavLst>
                                        <p:tav tm="0">
                                          <p:val>
                                            <p:fltVal val="0"/>
                                          </p:val>
                                        </p:tav>
                                        <p:tav tm="100000">
                                          <p:val>
                                            <p:strVal val="#ppt_w"/>
                                          </p:val>
                                        </p:tav>
                                      </p:tavLst>
                                    </p:anim>
                                    <p:anim calcmode="lin" valueType="num">
                                      <p:cBhvr>
                                        <p:cTn id="107" dur="500" fill="hold"/>
                                        <p:tgtEl>
                                          <p:spTgt spid="42"/>
                                        </p:tgtEl>
                                        <p:attrNameLst>
                                          <p:attrName>ppt_h</p:attrName>
                                        </p:attrNameLst>
                                      </p:cBhvr>
                                      <p:tavLst>
                                        <p:tav tm="0">
                                          <p:val>
                                            <p:fltVal val="0"/>
                                          </p:val>
                                        </p:tav>
                                        <p:tav tm="100000">
                                          <p:val>
                                            <p:strVal val="#ppt_h"/>
                                          </p:val>
                                        </p:tav>
                                      </p:tavLst>
                                    </p:anim>
                                    <p:animEffect transition="in" filter="fade">
                                      <p:cBhvr>
                                        <p:cTn id="10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1716</Words>
  <Application>Microsoft Office PowerPoint</Application>
  <PresentationFormat>Custom</PresentationFormat>
  <Paragraphs>178</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Aileron Bold</vt:lpstr>
      <vt:lpstr>Calibri</vt:lpstr>
      <vt:lpstr>Blacker Sans Text Bold</vt:lpstr>
      <vt:lpstr>Aileron</vt:lpstr>
      <vt:lpstr>Archivo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and Professional Company Profile Presentation</dc:title>
  <dc:creator>lenovo</dc:creator>
  <cp:lastModifiedBy>harsh singh rathore</cp:lastModifiedBy>
  <cp:revision>35</cp:revision>
  <dcterms:created xsi:type="dcterms:W3CDTF">2006-08-16T00:00:00Z</dcterms:created>
  <dcterms:modified xsi:type="dcterms:W3CDTF">2026-02-03T06:34:59Z</dcterms:modified>
  <dc:identifier>DAGNXZvS-_E</dc:identifier>
</cp:coreProperties>
</file>